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6" r:id="rId2"/>
  </p:sldMasterIdLst>
  <p:notesMasterIdLst>
    <p:notesMasterId r:id="rId23"/>
  </p:notesMasterIdLst>
  <p:sldIdLst>
    <p:sldId id="256" r:id="rId3"/>
    <p:sldId id="290" r:id="rId4"/>
    <p:sldId id="286" r:id="rId5"/>
    <p:sldId id="288" r:id="rId6"/>
    <p:sldId id="273" r:id="rId7"/>
    <p:sldId id="274" r:id="rId8"/>
    <p:sldId id="271" r:id="rId9"/>
    <p:sldId id="257" r:id="rId10"/>
    <p:sldId id="293" r:id="rId11"/>
    <p:sldId id="260" r:id="rId12"/>
    <p:sldId id="262" r:id="rId13"/>
    <p:sldId id="264" r:id="rId14"/>
    <p:sldId id="263" r:id="rId15"/>
    <p:sldId id="285" r:id="rId16"/>
    <p:sldId id="266" r:id="rId17"/>
    <p:sldId id="267" r:id="rId18"/>
    <p:sldId id="269" r:id="rId19"/>
    <p:sldId id="272" r:id="rId20"/>
    <p:sldId id="284" r:id="rId21"/>
    <p:sldId id="27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709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412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7117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822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8527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4232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9940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5643" algn="l" defTabSz="91141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78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631092-3AC4-4C33-9682-699111655859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D755E-0961-4AE8-A063-755B0A4FA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709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412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7117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822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8527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4232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9940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5643" algn="l" defTabSz="9114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736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90" y="3810004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28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28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8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3795" indent="0" algn="l">
              <a:buNone/>
              <a:defRPr sz="2400">
                <a:solidFill>
                  <a:schemeClr val="tx2"/>
                </a:solidFill>
              </a:defRPr>
            </a:lvl1pPr>
            <a:lvl2pPr marL="455709" indent="0" algn="ctr">
              <a:buNone/>
            </a:lvl2pPr>
            <a:lvl3pPr marL="911412" indent="0" algn="ctr">
              <a:buNone/>
            </a:lvl3pPr>
            <a:lvl4pPr marL="1367117" indent="0" algn="ctr">
              <a:buNone/>
            </a:lvl4pPr>
            <a:lvl5pPr marL="1822822" indent="0" algn="ctr">
              <a:buNone/>
            </a:lvl5pPr>
            <a:lvl6pPr marL="2278527" indent="0" algn="ctr">
              <a:buNone/>
            </a:lvl6pPr>
            <a:lvl7pPr marL="2734232" indent="0" algn="ctr">
              <a:buNone/>
            </a:lvl7pPr>
            <a:lvl8pPr marL="3189940" indent="0" algn="ctr">
              <a:buNone/>
            </a:lvl8pPr>
            <a:lvl9pPr marL="3645643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1"/>
            <a:ext cx="77724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3840480"/>
            <a:ext cx="6400799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173" y="681690"/>
            <a:ext cx="7653654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874" y="1959929"/>
            <a:ext cx="7956252" cy="384721"/>
          </a:xfrm>
        </p:spPr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55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173" y="681690"/>
            <a:ext cx="7653654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125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6065" y="1277472"/>
            <a:ext cx="4332584" cy="2084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/>
            <a:endParaRPr sz="1600" smtClean="0"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5265566" y="1479178"/>
            <a:ext cx="3463635" cy="43999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583"/>
            <a:endParaRPr sz="1600"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173" y="681690"/>
            <a:ext cx="7653654" cy="492443"/>
          </a:xfrm>
        </p:spPr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25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7/25/2016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96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28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573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5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52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1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573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53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573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1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32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16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62" y="1109188"/>
            <a:ext cx="586803" cy="4681637"/>
          </a:xfrm>
        </p:spPr>
        <p:txBody>
          <a:bodyPr vert="vert270" lIns="45573" tIns="0" rIns="45573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36"/>
            <a:ext cx="2590800" cy="2516489"/>
          </a:xfrm>
        </p:spPr>
        <p:txBody>
          <a:bodyPr lIns="0" tIns="0" rIns="45573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46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27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 b="0" i="0" u="none"/>
          </a:p>
        </p:txBody>
      </p:sp>
      <p:sp>
        <p:nvSpPr>
          <p:cNvPr id="30" name="Rectangle 29"/>
          <p:cNvSpPr/>
          <p:nvPr/>
        </p:nvSpPr>
        <p:spPr>
          <a:xfrm>
            <a:off x="28" y="308304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90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28" y="440113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6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3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3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142" tIns="45573" rIns="91142" bIns="45573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lIns="91142" tIns="45573" rIns="91142" bIns="45573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 lIns="91142" tIns="45573" rIns="91142" bIns="45573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142" tIns="45573" rIns="91142" bIns="45573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7B3DD7-7FF0-4808-BA9C-3E4209A12A16}" type="datetimeFigureOut">
              <a:rPr lang="en-US" smtClean="0"/>
              <a:t>7/25/2016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142" tIns="45573" rIns="91142" bIns="45573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142" tIns="45573" rIns="91142" bIns="45573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5CE4342-EF21-435D-8C1F-A37B647515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b="0" i="0" u="none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4562" indent="-25519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6214" indent="-24607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0522" indent="-218731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5720" indent="-200513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5347" indent="-18228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4082" indent="-18228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2822" indent="-182283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3335" indent="-182283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2954" indent="-182283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57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1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671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28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7852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342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899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456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5173" y="681690"/>
            <a:ext cx="765365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3874" y="1959929"/>
            <a:ext cx="7956252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1" y="6377940"/>
            <a:ext cx="2926079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1D8BD707-D9CF-40AE-B4C6-C98DA3205C09}" type="datetimeFigureOut">
              <a:rPr lang="en-US" sz="1600">
                <a:solidFill>
                  <a:prstClr val="black">
                    <a:tint val="75000"/>
                  </a:prstClr>
                </a:solidFill>
              </a:rPr>
              <a:pPr defTabSz="820583"/>
              <a:t>7/25/2016</a:t>
            </a:fld>
            <a:endParaRPr lang="en-US" sz="16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20583"/>
            <a:fld id="{B6F15528-21DE-4FAA-801E-634DDDAF4B2B}" type="slidenum">
              <a:rPr sz="1600">
                <a:solidFill>
                  <a:prstClr val="black">
                    <a:tint val="75000"/>
                  </a:prstClr>
                </a:solidFill>
              </a:rPr>
              <a:pPr defTabSz="820583"/>
              <a:t>‹#›</a:t>
            </a:fld>
            <a:endParaRPr sz="16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40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10291">
        <a:defRPr>
          <a:latin typeface="+mn-lt"/>
          <a:ea typeface="+mn-ea"/>
          <a:cs typeface="+mn-cs"/>
        </a:defRPr>
      </a:lvl2pPr>
      <a:lvl3pPr marL="820583">
        <a:defRPr>
          <a:latin typeface="+mn-lt"/>
          <a:ea typeface="+mn-ea"/>
          <a:cs typeface="+mn-cs"/>
        </a:defRPr>
      </a:lvl3pPr>
      <a:lvl4pPr marL="1230874">
        <a:defRPr>
          <a:latin typeface="+mn-lt"/>
          <a:ea typeface="+mn-ea"/>
          <a:cs typeface="+mn-cs"/>
        </a:defRPr>
      </a:lvl4pPr>
      <a:lvl5pPr marL="1641165">
        <a:defRPr>
          <a:latin typeface="+mn-lt"/>
          <a:ea typeface="+mn-ea"/>
          <a:cs typeface="+mn-cs"/>
        </a:defRPr>
      </a:lvl5pPr>
      <a:lvl6pPr marL="2051456">
        <a:defRPr>
          <a:latin typeface="+mn-lt"/>
          <a:ea typeface="+mn-ea"/>
          <a:cs typeface="+mn-cs"/>
        </a:defRPr>
      </a:lvl6pPr>
      <a:lvl7pPr marL="2461748">
        <a:defRPr>
          <a:latin typeface="+mn-lt"/>
          <a:ea typeface="+mn-ea"/>
          <a:cs typeface="+mn-cs"/>
        </a:defRPr>
      </a:lvl7pPr>
      <a:lvl8pPr marL="2872039">
        <a:defRPr>
          <a:latin typeface="+mn-lt"/>
          <a:ea typeface="+mn-ea"/>
          <a:cs typeface="+mn-cs"/>
        </a:defRPr>
      </a:lvl8pPr>
      <a:lvl9pPr marL="328233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Avian Flu –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Sheila E. Purdum</a:t>
            </a:r>
          </a:p>
          <a:p>
            <a:r>
              <a:rPr lang="en-US" dirty="0" smtClean="0"/>
              <a:t>Extension Poultry Specialist</a:t>
            </a:r>
          </a:p>
          <a:p>
            <a:r>
              <a:rPr lang="en-US" dirty="0" smtClean="0"/>
              <a:t>Professor, Animal Science, UNL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86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8001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8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Serotypes of HPAI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H5N8,  found in Pacific flyway 2015,  waterfowl very well adapted to this serotype</a:t>
            </a:r>
          </a:p>
          <a:p>
            <a:r>
              <a:rPr lang="en-US" dirty="0" smtClean="0"/>
              <a:t>H5N1 and H5N2,  found in Mississippi and Missouri River Flyways </a:t>
            </a:r>
          </a:p>
          <a:p>
            <a:r>
              <a:rPr lang="en-US" dirty="0" smtClean="0"/>
              <a:t>H5N2 primary serotype in Midwest Breaks,  very high mortality in poultry flocks (&gt;90%)</a:t>
            </a:r>
          </a:p>
          <a:p>
            <a:r>
              <a:rPr lang="en-US" dirty="0" smtClean="0"/>
              <a:t>Virus mutates rapidly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Source vs. Lateral Spread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Minnesota Turkeys – Point Source contaminations by wild waterfowl sources</a:t>
            </a:r>
          </a:p>
          <a:p>
            <a:r>
              <a:rPr lang="en-US" dirty="0" smtClean="0"/>
              <a:t>Iowa Layers – much lateral spread by human and vehicle vectors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03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Avian Influenza is Easy to Kill but highly Contagious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temperatures kill this virus - &gt; 95 for 48 hours</a:t>
            </a:r>
          </a:p>
          <a:p>
            <a:r>
              <a:rPr lang="en-US" dirty="0" smtClean="0"/>
              <a:t>Simple strong disinfectants kill the virus – </a:t>
            </a:r>
            <a:r>
              <a:rPr lang="en-US" dirty="0" err="1" smtClean="0"/>
              <a:t>Chlorox</a:t>
            </a:r>
            <a:r>
              <a:rPr lang="en-US" dirty="0" smtClean="0"/>
              <a:t> solution</a:t>
            </a:r>
          </a:p>
          <a:p>
            <a:r>
              <a:rPr lang="en-US" dirty="0" smtClean="0"/>
              <a:t>Exposure to UV light</a:t>
            </a:r>
          </a:p>
          <a:p>
            <a:r>
              <a:rPr lang="en-US" dirty="0" smtClean="0"/>
              <a:t>So why did so many birds get this virus during Spring 2015?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5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of Poultry Products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order to move product in and out of control zones, within and outside of the state in which the plant is located, permits are needed. </a:t>
            </a:r>
            <a:r>
              <a:rPr lang="en-US" dirty="0" smtClean="0"/>
              <a:t>Companies </a:t>
            </a:r>
            <a:r>
              <a:rPr lang="en-US" dirty="0"/>
              <a:t>work directly with their state and </a:t>
            </a:r>
            <a:r>
              <a:rPr lang="en-US" dirty="0" smtClean="0"/>
              <a:t> APHIS.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 – Smart Chicken had several farms in Control Zones but none of their flocks broke with 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Highest Risk Factors for Poultry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in a Infected Zone</a:t>
            </a:r>
          </a:p>
          <a:p>
            <a:r>
              <a:rPr lang="en-US" dirty="0" smtClean="0"/>
              <a:t>High density of Corn Fields</a:t>
            </a:r>
          </a:p>
          <a:p>
            <a:r>
              <a:rPr lang="en-US" dirty="0" smtClean="0"/>
              <a:t>Open water/lakes frequented by waterfowl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3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Biosecurity vs. Biocontainment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Biosecurity is protecting your farm, keeping all possible vectors of HPAI OUT!</a:t>
            </a:r>
          </a:p>
          <a:p>
            <a:endParaRPr lang="en-US" dirty="0"/>
          </a:p>
          <a:p>
            <a:r>
              <a:rPr lang="en-US" dirty="0" smtClean="0"/>
              <a:t>Biocontainment occurs once you have HPAI in your facility, keeping it in and from spreading to your neighbors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29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Losers and Winners in the Egg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Egg Processors with huge losses – Rembrandt (Iowa), Michael Foods (Nebraska),  Sioux County Eggs, (Iowa),  </a:t>
            </a:r>
            <a:r>
              <a:rPr lang="en-US" dirty="0" err="1" smtClean="0"/>
              <a:t>Sparboe</a:t>
            </a:r>
            <a:r>
              <a:rPr lang="en-US" dirty="0" smtClean="0"/>
              <a:t> (IA and MN)</a:t>
            </a:r>
          </a:p>
          <a:p>
            <a:pPr lvl="1"/>
            <a:r>
              <a:rPr lang="en-US" dirty="0" smtClean="0"/>
              <a:t>30% loss in liquid egg production caused a change in import law and imports of liquid eggs from Europe to U.S.</a:t>
            </a:r>
          </a:p>
          <a:p>
            <a:r>
              <a:rPr lang="en-US" dirty="0" smtClean="0"/>
              <a:t>Winner – Cal-Maine is the largest egg producer in US and had no flocks affects by AI,  net income rose from $27.7 million to $143 million in 2015</a:t>
            </a:r>
          </a:p>
          <a:p>
            <a:pPr marL="701787" lvl="2" indent="0">
              <a:buNone/>
            </a:pPr>
            <a:endParaRPr lang="en-US" dirty="0"/>
          </a:p>
          <a:p>
            <a:pPr marL="701787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0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Politics Complicate the Situation</a:t>
            </a:r>
          </a:p>
          <a:p>
            <a:r>
              <a:rPr lang="en-US" dirty="0" smtClean="0"/>
              <a:t>Many bans on U.S. Poultry including broiler meat while breaks are primarily eggs and turkey</a:t>
            </a:r>
          </a:p>
          <a:p>
            <a:r>
              <a:rPr lang="en-US" dirty="0" smtClean="0"/>
              <a:t>Some countries accept compartmentalization/regionalization for bans</a:t>
            </a:r>
          </a:p>
          <a:p>
            <a:r>
              <a:rPr lang="en-US" dirty="0" smtClean="0"/>
              <a:t>Any + tests for AI antibodies, including those from vaccine will trigger export bans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5174" y="681691"/>
            <a:ext cx="7653654" cy="639830"/>
          </a:xfrm>
          <a:prstGeom prst="rect">
            <a:avLst/>
          </a:prstGeom>
        </p:spPr>
        <p:txBody>
          <a:bodyPr vert="horz" wrap="square" lIns="0" tIns="39277" rIns="0" bIns="0" rtlCol="0">
            <a:spAutoFit/>
          </a:bodyPr>
          <a:lstStyle/>
          <a:p>
            <a:pPr marL="1994239"/>
            <a:r>
              <a:rPr sz="3900" dirty="0"/>
              <a:t>C</a:t>
            </a:r>
            <a:r>
              <a:rPr sz="3900" spc="-22" dirty="0"/>
              <a:t>os</a:t>
            </a:r>
            <a:r>
              <a:rPr sz="3900" spc="-18" dirty="0"/>
              <a:t>t</a:t>
            </a:r>
            <a:r>
              <a:rPr sz="3900" dirty="0"/>
              <a:t> </a:t>
            </a:r>
            <a:r>
              <a:rPr sz="3900" spc="-18" dirty="0"/>
              <a:t>to</a:t>
            </a:r>
            <a:r>
              <a:rPr sz="3900" dirty="0"/>
              <a:t> </a:t>
            </a:r>
            <a:r>
              <a:rPr sz="3900" spc="-18" dirty="0"/>
              <a:t>th</a:t>
            </a:r>
            <a:r>
              <a:rPr sz="3900" dirty="0"/>
              <a:t>e </a:t>
            </a:r>
            <a:r>
              <a:rPr sz="3900" spc="-31" dirty="0"/>
              <a:t>U</a:t>
            </a:r>
            <a:r>
              <a:rPr sz="3900" spc="-22" dirty="0"/>
              <a:t>S</a:t>
            </a:r>
            <a:r>
              <a:rPr sz="3900" dirty="0"/>
              <a:t>D</a:t>
            </a:r>
            <a:r>
              <a:rPr sz="3900" spc="-27" dirty="0"/>
              <a:t>A</a:t>
            </a:r>
            <a:endParaRPr sz="3900"/>
          </a:p>
        </p:txBody>
      </p:sp>
      <p:sp>
        <p:nvSpPr>
          <p:cNvPr id="3" name="object 3"/>
          <p:cNvSpPr txBox="1"/>
          <p:nvPr/>
        </p:nvSpPr>
        <p:spPr>
          <a:xfrm>
            <a:off x="903694" y="1562548"/>
            <a:ext cx="6990773" cy="4268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96" marR="41594" defTabSz="820487">
              <a:lnSpc>
                <a:spcPts val="3050"/>
              </a:lnSpc>
            </a:pPr>
            <a:r>
              <a:rPr sz="2900" spc="-18" dirty="0">
                <a:solidFill>
                  <a:prstClr val="black"/>
                </a:solidFill>
                <a:cs typeface="Calibri"/>
              </a:rPr>
              <a:t>Acc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din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g</a:t>
            </a:r>
            <a:r>
              <a:rPr sz="2900" dirty="0">
                <a:solidFill>
                  <a:prstClr val="black"/>
                </a:solidFill>
                <a:cs typeface="Calibri"/>
              </a:rPr>
              <a:t> to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D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. 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J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hn Cliﬀ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d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,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c</a:t>
            </a:r>
            <a:r>
              <a:rPr sz="2900" dirty="0">
                <a:solidFill>
                  <a:prstClr val="black"/>
                </a:solidFill>
                <a:cs typeface="Calibri"/>
              </a:rPr>
              <a:t>hi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f 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vete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in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ar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y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ﬃcer</a:t>
            </a:r>
            <a:r>
              <a:rPr sz="2900" dirty="0">
                <a:solidFill>
                  <a:prstClr val="black"/>
                </a:solidFill>
                <a:cs typeface="Calibri"/>
              </a:rPr>
              <a:t> f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AP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HI</a:t>
            </a:r>
            <a:r>
              <a:rPr sz="2900" dirty="0">
                <a:solidFill>
                  <a:prstClr val="black"/>
                </a:solidFill>
                <a:cs typeface="Calibri"/>
              </a:rPr>
              <a:t>S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:</a:t>
            </a:r>
            <a:endParaRPr sz="2900" dirty="0">
              <a:solidFill>
                <a:prstClr val="black"/>
              </a:solidFill>
              <a:cs typeface="Calibri"/>
            </a:endParaRPr>
          </a:p>
          <a:p>
            <a:pPr marL="319078" marR="4559" indent="-307682" defTabSz="820487">
              <a:lnSpc>
                <a:spcPct val="89000"/>
              </a:lnSpc>
              <a:spcBef>
                <a:spcPts val="727"/>
              </a:spcBef>
              <a:buFont typeface="Arial"/>
              <a:buChar char="•"/>
              <a:tabLst>
                <a:tab pos="319078" algn="l"/>
              </a:tabLst>
            </a:pPr>
            <a:r>
              <a:rPr sz="2900" dirty="0">
                <a:solidFill>
                  <a:prstClr val="black"/>
                </a:solidFill>
                <a:cs typeface="Calibri"/>
              </a:rPr>
              <a:t>th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 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H5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N2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utb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reak</a:t>
            </a:r>
            <a:r>
              <a:rPr sz="2900" dirty="0">
                <a:solidFill>
                  <a:prstClr val="black"/>
                </a:solidFill>
                <a:cs typeface="Calibri"/>
              </a:rPr>
              <a:t> had 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k</a:t>
            </a:r>
            <a:r>
              <a:rPr sz="2900" dirty="0">
                <a:solidFill>
                  <a:prstClr val="black"/>
                </a:solidFill>
                <a:cs typeface="Calibri"/>
              </a:rPr>
              <a:t>ill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d 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m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re</a:t>
            </a:r>
            <a:r>
              <a:rPr sz="2900" dirty="0">
                <a:solidFill>
                  <a:prstClr val="black"/>
                </a:solidFill>
                <a:cs typeface="Calibri"/>
              </a:rPr>
              <a:t> ani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m</a:t>
            </a:r>
            <a:r>
              <a:rPr sz="2900" dirty="0">
                <a:solidFill>
                  <a:prstClr val="black"/>
                </a:solidFill>
                <a:cs typeface="Calibri"/>
              </a:rPr>
              <a:t>als and 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c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s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t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m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re</a:t>
            </a:r>
            <a:r>
              <a:rPr sz="2900" dirty="0">
                <a:solidFill>
                  <a:prstClr val="black"/>
                </a:solidFill>
                <a:cs typeface="Calibri"/>
              </a:rPr>
              <a:t> than an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y</a:t>
            </a:r>
            <a:r>
              <a:rPr sz="2900" dirty="0">
                <a:solidFill>
                  <a:prstClr val="black"/>
                </a:solidFill>
                <a:cs typeface="Calibri"/>
              </a:rPr>
              <a:t> p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i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 ani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m</a:t>
            </a:r>
            <a:r>
              <a:rPr sz="2900" dirty="0">
                <a:solidFill>
                  <a:prstClr val="black"/>
                </a:solidFill>
                <a:cs typeface="Calibri"/>
              </a:rPr>
              <a:t>al dis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as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 eve</a:t>
            </a:r>
            <a:r>
              <a:rPr sz="2900" dirty="0">
                <a:solidFill>
                  <a:prstClr val="black"/>
                </a:solidFill>
                <a:cs typeface="Calibri"/>
              </a:rPr>
              <a:t>n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t</a:t>
            </a:r>
            <a:r>
              <a:rPr sz="2900" dirty="0">
                <a:solidFill>
                  <a:prstClr val="black"/>
                </a:solidFill>
                <a:cs typeface="Calibri"/>
              </a:rPr>
              <a:t> in 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U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.</a:t>
            </a:r>
            <a:r>
              <a:rPr sz="2900" dirty="0">
                <a:solidFill>
                  <a:prstClr val="black"/>
                </a:solidFill>
                <a:cs typeface="Calibri"/>
              </a:rPr>
              <a:t>S. hist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y</a:t>
            </a:r>
            <a:endParaRPr sz="2900" dirty="0">
              <a:solidFill>
                <a:prstClr val="black"/>
              </a:solidFill>
              <a:cs typeface="Calibri"/>
            </a:endParaRPr>
          </a:p>
          <a:p>
            <a:pPr marL="319078" marR="419359" indent="-307682" algn="just" defTabSz="820487">
              <a:lnSpc>
                <a:spcPct val="90300"/>
              </a:lnSpc>
              <a:spcBef>
                <a:spcPts val="718"/>
              </a:spcBef>
              <a:buFont typeface="Arial"/>
              <a:buChar char="•"/>
              <a:tabLst>
                <a:tab pos="319078" algn="l"/>
              </a:tabLst>
            </a:pPr>
            <a:r>
              <a:rPr sz="2900" dirty="0">
                <a:solidFill>
                  <a:prstClr val="black"/>
                </a:solidFill>
                <a:cs typeface="Calibri"/>
              </a:rPr>
              <a:t>this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utb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reak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w</a:t>
            </a:r>
            <a:r>
              <a:rPr sz="2900" dirty="0">
                <a:solidFill>
                  <a:prstClr val="black"/>
                </a:solidFill>
                <a:cs typeface="Calibri"/>
              </a:rPr>
              <a:t>ill 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c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s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t</a:t>
            </a:r>
            <a:r>
              <a:rPr sz="2900" dirty="0">
                <a:solidFill>
                  <a:prstClr val="black"/>
                </a:solidFill>
                <a:cs typeface="Calibri"/>
              </a:rPr>
              <a:t> th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U</a:t>
            </a:r>
            <a:r>
              <a:rPr sz="2900" dirty="0">
                <a:solidFill>
                  <a:prstClr val="black"/>
                </a:solidFill>
                <a:cs typeface="Calibri"/>
              </a:rPr>
              <a:t>S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D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</a:t>
            </a:r>
            <a:r>
              <a:rPr sz="2900" dirty="0">
                <a:solidFill>
                  <a:prstClr val="black"/>
                </a:solidFill>
                <a:cs typeface="Calibri"/>
              </a:rPr>
              <a:t> p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babl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y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900" dirty="0">
                <a:solidFill>
                  <a:prstClr val="black"/>
                </a:solidFill>
                <a:cs typeface="Calibri"/>
              </a:rPr>
              <a:t>s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me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w</a:t>
            </a:r>
            <a:r>
              <a:rPr sz="2900" dirty="0">
                <a:solidFill>
                  <a:prstClr val="black"/>
                </a:solidFill>
                <a:cs typeface="Calibri"/>
              </a:rPr>
              <a:t>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ere</a:t>
            </a:r>
            <a:r>
              <a:rPr sz="2900" dirty="0">
                <a:solidFill>
                  <a:prstClr val="black"/>
                </a:solidFill>
                <a:cs typeface="Calibri"/>
              </a:rPr>
              <a:t> in th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 n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i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g</a:t>
            </a:r>
            <a:r>
              <a:rPr sz="2900" dirty="0">
                <a:solidFill>
                  <a:prstClr val="black"/>
                </a:solidFill>
                <a:cs typeface="Calibri"/>
              </a:rPr>
              <a:t>hb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h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oo</a:t>
            </a:r>
            <a:r>
              <a:rPr sz="2900" dirty="0">
                <a:solidFill>
                  <a:prstClr val="black"/>
                </a:solidFill>
                <a:cs typeface="Calibri"/>
              </a:rPr>
              <a:t>d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f </a:t>
            </a:r>
            <a:r>
              <a:rPr sz="2900" spc="-18" dirty="0">
                <a:solidFill>
                  <a:srgbClr val="0000FF"/>
                </a:solidFill>
                <a:cs typeface="Calibri"/>
              </a:rPr>
              <a:t>$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550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 </a:t>
            </a:r>
            <a:r>
              <a:rPr sz="2900" dirty="0">
                <a:solidFill>
                  <a:prstClr val="black"/>
                </a:solidFill>
                <a:cs typeface="Calibri"/>
              </a:rPr>
              <a:t>million</a:t>
            </a:r>
          </a:p>
          <a:p>
            <a:pPr marL="319078" marR="623342" indent="-307682" defTabSz="820487">
              <a:lnSpc>
                <a:spcPts val="3167"/>
              </a:lnSpc>
              <a:spcBef>
                <a:spcPts val="633"/>
              </a:spcBef>
              <a:buFont typeface="Arial"/>
              <a:buChar char="•"/>
              <a:tabLst>
                <a:tab pos="319078" algn="l"/>
              </a:tabLst>
            </a:pPr>
            <a:r>
              <a:rPr sz="2900" spc="-22" dirty="0">
                <a:solidFill>
                  <a:prstClr val="black"/>
                </a:solidFill>
                <a:cs typeface="Calibri"/>
              </a:rPr>
              <a:t>US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D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</a:t>
            </a:r>
            <a:r>
              <a:rPr sz="2900" dirty="0">
                <a:solidFill>
                  <a:prstClr val="black"/>
                </a:solidFill>
                <a:cs typeface="Calibri"/>
              </a:rPr>
              <a:t> 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ave</a:t>
            </a:r>
            <a:r>
              <a:rPr sz="2900" dirty="0">
                <a:solidFill>
                  <a:prstClr val="black"/>
                </a:solidFill>
                <a:cs typeface="Calibri"/>
              </a:rPr>
              <a:t> paid</a:t>
            </a:r>
            <a:r>
              <a:rPr sz="2900" spc="-9" dirty="0">
                <a:solidFill>
                  <a:prstClr val="black"/>
                </a:solidFill>
                <a:cs typeface="Calibri"/>
              </a:rPr>
              <a:t>,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r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are</a:t>
            </a:r>
            <a:r>
              <a:rPr sz="2900" dirty="0">
                <a:solidFill>
                  <a:prstClr val="black"/>
                </a:solidFill>
                <a:cs typeface="Calibri"/>
              </a:rPr>
              <a:t> in th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e</a:t>
            </a:r>
            <a:r>
              <a:rPr sz="2900" dirty="0">
                <a:solidFill>
                  <a:prstClr val="black"/>
                </a:solidFill>
                <a:cs typeface="Calibri"/>
              </a:rPr>
              <a:t> p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r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ce</a:t>
            </a:r>
            <a:r>
              <a:rPr sz="2900" dirty="0">
                <a:solidFill>
                  <a:prstClr val="black"/>
                </a:solidFill>
                <a:cs typeface="Calibri"/>
              </a:rPr>
              <a:t>ss 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f p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ay</a:t>
            </a:r>
            <a:r>
              <a:rPr sz="2900" dirty="0">
                <a:solidFill>
                  <a:prstClr val="black"/>
                </a:solidFill>
                <a:cs typeface="Calibri"/>
              </a:rPr>
              <a:t>in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g,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18" dirty="0">
                <a:solidFill>
                  <a:srgbClr val="0000FF"/>
                </a:solidFill>
                <a:cs typeface="Calibri"/>
              </a:rPr>
              <a:t>$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19</a:t>
            </a:r>
            <a:r>
              <a:rPr sz="2900" spc="-18" dirty="0">
                <a:solidFill>
                  <a:prstClr val="black"/>
                </a:solidFill>
                <a:cs typeface="Calibri"/>
              </a:rPr>
              <a:t>0</a:t>
            </a:r>
            <a:r>
              <a:rPr sz="2900" dirty="0">
                <a:solidFill>
                  <a:prstClr val="black"/>
                </a:solidFill>
                <a:cs typeface="Calibri"/>
              </a:rPr>
              <a:t> </a:t>
            </a:r>
            <a:r>
              <a:rPr sz="2900" spc="-27" dirty="0">
                <a:solidFill>
                  <a:prstClr val="black"/>
                </a:solidFill>
                <a:cs typeface="Calibri"/>
              </a:rPr>
              <a:t>m</a:t>
            </a:r>
            <a:r>
              <a:rPr sz="2900" dirty="0">
                <a:solidFill>
                  <a:prstClr val="black"/>
                </a:solidFill>
                <a:cs typeface="Calibri"/>
              </a:rPr>
              <a:t>illi</a:t>
            </a:r>
            <a:r>
              <a:rPr sz="2900" spc="-4" dirty="0">
                <a:solidFill>
                  <a:prstClr val="black"/>
                </a:solidFill>
                <a:cs typeface="Calibri"/>
              </a:rPr>
              <a:t>o</a:t>
            </a:r>
            <a:r>
              <a:rPr sz="2900" dirty="0">
                <a:solidFill>
                  <a:prstClr val="black"/>
                </a:solidFill>
                <a:cs typeface="Calibri"/>
              </a:rPr>
              <a:t>n in ind</a:t>
            </a:r>
            <a:r>
              <a:rPr sz="2900" spc="-22" dirty="0">
                <a:solidFill>
                  <a:prstClr val="black"/>
                </a:solidFill>
                <a:cs typeface="Calibri"/>
              </a:rPr>
              <a:t>em</a:t>
            </a:r>
            <a:r>
              <a:rPr sz="2900" dirty="0">
                <a:solidFill>
                  <a:prstClr val="black"/>
                </a:solidFill>
                <a:cs typeface="Calibri"/>
              </a:rPr>
              <a:t>ni</a:t>
            </a:r>
            <a:r>
              <a:rPr sz="2900" spc="-13" dirty="0">
                <a:solidFill>
                  <a:prstClr val="black"/>
                </a:solidFill>
                <a:cs typeface="Calibri"/>
              </a:rPr>
              <a:t>ty</a:t>
            </a:r>
            <a:endParaRPr sz="2900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28659" y="420222"/>
            <a:ext cx="874566" cy="857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820487"/>
            <a:endParaRPr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28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34" y="1295401"/>
            <a:ext cx="6746154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647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Tremendous losses to the egg and turkey industries and egg supply</a:t>
            </a:r>
          </a:p>
          <a:p>
            <a:r>
              <a:rPr lang="en-US" dirty="0" smtClean="0"/>
              <a:t>Likely to happen again</a:t>
            </a:r>
          </a:p>
          <a:p>
            <a:r>
              <a:rPr lang="en-US" dirty="0" smtClean="0"/>
              <a:t>Not harmful to human health at this time</a:t>
            </a:r>
          </a:p>
          <a:p>
            <a:r>
              <a:rPr lang="en-US" dirty="0" smtClean="0"/>
              <a:t>Biosecurity is paramount to limit spread of the disease in the poultry industry</a:t>
            </a:r>
          </a:p>
          <a:p>
            <a:r>
              <a:rPr lang="en-US" dirty="0" smtClean="0"/>
              <a:t>Poultry products </a:t>
            </a:r>
            <a:r>
              <a:rPr lang="en-US" smtClean="0"/>
              <a:t>are safe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2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HPAI H5N2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“Largest loss of livestock due to a Foreign Animal Disease in the History of the United States”</a:t>
            </a:r>
          </a:p>
          <a:p>
            <a:r>
              <a:rPr lang="en-US" dirty="0" smtClean="0"/>
              <a:t>Not the first introduction of Bird Flu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3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AI viruses mutate?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214055"/>
            <a:ext cx="5048250" cy="415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00"/>
                </a:solidFill>
                <a:latin typeface="Segoe UI Semibold"/>
              </a:rPr>
              <a:t>Movement of H5 clade 2.3.4.4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45235"/>
            <a:ext cx="8229600" cy="35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563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is AI moving in the U.S.?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100" dirty="0">
              <a:solidFill>
                <a:srgbClr val="000000"/>
              </a:solidFill>
              <a:latin typeface="Segoe UI Semibold"/>
            </a:endParaRPr>
          </a:p>
          <a:p>
            <a:r>
              <a:rPr lang="en-US" b="1" dirty="0">
                <a:solidFill>
                  <a:srgbClr val="000000"/>
                </a:solidFill>
                <a:latin typeface="Segoe UI Semibold"/>
              </a:rPr>
              <a:t>Eurasian H5 clade 2.3.4.4 is now present in North American flyways</a:t>
            </a:r>
            <a:endParaRPr lang="en-US" dirty="0">
              <a:solidFill>
                <a:srgbClr val="000000"/>
              </a:solidFill>
              <a:latin typeface="Segoe UI Semibold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b="1" dirty="0">
                <a:solidFill>
                  <a:srgbClr val="000000"/>
                </a:solidFill>
                <a:latin typeface="Segoe UI Semibold"/>
              </a:rPr>
              <a:t>H5N8 appears well adapted to certain waterfowl species; no definitive means to predict how long it will remain in our flyways</a:t>
            </a:r>
            <a:endParaRPr lang="en-US" dirty="0">
              <a:solidFill>
                <a:srgbClr val="000000"/>
              </a:solidFill>
              <a:latin typeface="Segoe UI Semibold"/>
            </a:endParaRP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•</a:t>
            </a:r>
            <a:r>
              <a:rPr lang="en-US" b="1" dirty="0">
                <a:solidFill>
                  <a:srgbClr val="000000"/>
                </a:solidFill>
                <a:latin typeface="Segoe UI Semibold"/>
              </a:rPr>
              <a:t>Asian and European studies have detected the H5 2.3.4.4 viruses in wild birds across Eurasian flyways and winter resting grounds</a:t>
            </a:r>
            <a:endParaRPr lang="en-US" dirty="0">
              <a:solidFill>
                <a:srgbClr val="000000"/>
              </a:solidFill>
              <a:latin typeface="Segoe U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2388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Major U.S. Poultry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Broiler – largest – production of broiler meat for consumption, (not eggs),  geographically predominant in the U.S. Southeastern states</a:t>
            </a:r>
          </a:p>
          <a:p>
            <a:r>
              <a:rPr lang="en-US" dirty="0" smtClean="0"/>
              <a:t>Turkeys – Minnesota is the largest state </a:t>
            </a:r>
          </a:p>
          <a:p>
            <a:r>
              <a:rPr lang="en-US" dirty="0" smtClean="0"/>
              <a:t>Commercial Egg Production,  largest egg producing state is Iowa (prior to 2015 break)</a:t>
            </a:r>
          </a:p>
          <a:p>
            <a:r>
              <a:rPr lang="en-US" dirty="0" smtClean="0"/>
              <a:t>Egg production chickens are genetically quite different from meat production chickens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8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Pathogenicity Avian Influenza (HPAI)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40 million laying hens, constituting 11% of the U.S. layer flock</a:t>
            </a:r>
          </a:p>
          <a:p>
            <a:pPr lvl="1"/>
            <a:r>
              <a:rPr lang="en-US" dirty="0" smtClean="0"/>
              <a:t>30% decreased supply of egg products</a:t>
            </a:r>
          </a:p>
          <a:p>
            <a:pPr lvl="2"/>
            <a:r>
              <a:rPr lang="en-US" dirty="0" smtClean="0"/>
              <a:t>(hardest hit sector in U.S. Midwest region)</a:t>
            </a:r>
          </a:p>
          <a:p>
            <a:pPr lvl="2"/>
            <a:r>
              <a:rPr lang="en-US" dirty="0" smtClean="0"/>
              <a:t>Resulting in Changes in Restaurant Recipes and Use</a:t>
            </a:r>
          </a:p>
          <a:p>
            <a:r>
              <a:rPr lang="en-US" dirty="0" smtClean="0"/>
              <a:t>Over 7.5 million turkeys (&lt; 5% total market lost)</a:t>
            </a:r>
          </a:p>
          <a:p>
            <a:endParaRPr lang="en-US" dirty="0" smtClean="0"/>
          </a:p>
          <a:p>
            <a:pPr marL="535456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57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820"/>
            <a:ext cx="4800600" cy="673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Avian Flu – Update&amp;quot;&quot;/&gt;&lt;property id=&quot;20307&quot; value=&quot;256&quot;/&gt;&lt;/object&gt;&lt;object type=&quot;3&quot; unique_id=&quot;10005&quot;&gt;&lt;property id=&quot;20148&quot; value=&quot;5&quot;/&gt;&lt;property id=&quot;20300&quot; value=&quot;Slide 8 - &amp;quot;High Pathogenicity Avian Influenza (HPAI) &amp;quot;&quot;/&gt;&lt;property id=&quot;20307&quot; value=&quot;257&quot;/&gt;&lt;/object&gt;&lt;object type=&quot;3&quot; unique_id=&quot;10008&quot;&gt;&lt;property id=&quot;20148&quot; value=&quot;5&quot;/&gt;&lt;property id=&quot;20300&quot; value=&quot;Slide 10&quot;/&gt;&lt;property id=&quot;20307&quot; value=&quot;260&quot;/&gt;&lt;/object&gt;&lt;object type=&quot;3&quot; unique_id=&quot;10088&quot;&gt;&lt;property id=&quot;20148&quot; value=&quot;5&quot;/&gt;&lt;property id=&quot;20300&quot; value=&quot;Slide 11 - &amp;quot;Different Serotypes of HPAI&amp;quot;&quot;/&gt;&lt;property id=&quot;20307&quot; value=&quot;262&quot;/&gt;&lt;/object&gt;&lt;object type=&quot;3&quot; unique_id=&quot;10137&quot;&gt;&lt;property id=&quot;20148&quot; value=&quot;5&quot;/&gt;&lt;property id=&quot;20300&quot; value=&quot;Slide 13 - &amp;quot;Avian Influenza is Easy to Kill but highly Contagious&amp;quot;&quot;/&gt;&lt;property id=&quot;20307&quot; value=&quot;263&quot;/&gt;&lt;/object&gt;&lt;object type=&quot;3&quot; unique_id=&quot;10165&quot;&gt;&lt;property id=&quot;20148&quot; value=&quot;5&quot;/&gt;&lt;property id=&quot;20300&quot; value=&quot;Slide 12 - &amp;quot;Point Source vs. Lateral Spread&amp;quot;&quot;/&gt;&lt;property id=&quot;20307&quot; value=&quot;264&quot;/&gt;&lt;/object&gt;&lt;object type=&quot;3&quot; unique_id=&quot;10240&quot;&gt;&lt;property id=&quot;20148&quot; value=&quot;5&quot;/&gt;&lt;property id=&quot;20300&quot; value=&quot;Slide 15 - &amp;quot;Highest Risk Factors for Poultry Farmers&amp;quot;&quot;/&gt;&lt;property id=&quot;20307&quot; value=&quot;266&quot;/&gt;&lt;/object&gt;&lt;object type=&quot;3&quot; unique_id=&quot;10301&quot;&gt;&lt;property id=&quot;20148&quot; value=&quot;5&quot;/&gt;&lt;property id=&quot;20300&quot; value=&quot;Slide 16 - &amp;quot;Biosecurity vs. Biocontainment&amp;quot;&quot;/&gt;&lt;property id=&quot;20307&quot; value=&quot;267&quot;/&gt;&lt;/object&gt;&lt;object type=&quot;3&quot; unique_id=&quot;10354&quot;&gt;&lt;property id=&quot;20148&quot; value=&quot;5&quot;/&gt;&lt;property id=&quot;20300&quot; value=&quot;Slide 17 - &amp;quot;Losers and Winners in the Egg Market&amp;quot;&quot;/&gt;&lt;property id=&quot;20307&quot; value=&quot;269&quot;/&gt;&lt;/object&gt;&lt;object type=&quot;3&quot; unique_id=&quot;10416&quot;&gt;&lt;property id=&quot;20148&quot; value=&quot;5&quot;/&gt;&lt;property id=&quot;20300&quot; value=&quot;Slide 7 - &amp;quot;3 Major U.S. Poultry Sectors&amp;quot;&quot;/&gt;&lt;property id=&quot;20307&quot; value=&quot;271&quot;/&gt;&lt;/object&gt;&lt;object type=&quot;3&quot; unique_id=&quot;10503&quot;&gt;&lt;property id=&quot;20148&quot; value=&quot;5&quot;/&gt;&lt;property id=&quot;20300&quot; value=&quot;Slide 18 - &amp;quot;Export Markets&amp;quot;&quot;/&gt;&lt;property id=&quot;20307&quot; value=&quot;272&quot;/&gt;&lt;/object&gt;&lt;object type=&quot;3&quot; unique_id=&quot;10558&quot;&gt;&lt;property id=&quot;20148&quot; value=&quot;5&quot;/&gt;&lt;property id=&quot;20300&quot; value=&quot;Slide 5 - &amp;quot;Movement of H5 clade 2.3.4.4&amp;quot;&quot;/&gt;&lt;property id=&quot;20307&quot; value=&quot;273&quot;/&gt;&lt;/object&gt;&lt;object type=&quot;3&quot; unique_id=&quot;10635&quot;&gt;&lt;property id=&quot;20148&quot; value=&quot;5&quot;/&gt;&lt;property id=&quot;20300&quot; value=&quot;Slide 6 - &amp;quot;How is AI moving in the U.S.?&amp;quot;&quot;/&gt;&lt;property id=&quot;20307&quot; value=&quot;274&quot;/&gt;&lt;/object&gt;&lt;object type=&quot;3&quot; unique_id=&quot;10970&quot;&gt;&lt;property id=&quot;20148&quot; value=&quot;5&quot;/&gt;&lt;property id=&quot;20300&quot; value=&quot;Slide 20 - &amp;quot;Summary&amp;quot;&quot;/&gt;&lt;property id=&quot;20307&quot; value=&quot;276&quot;/&gt;&lt;/object&gt;&lt;object type=&quot;3&quot; unique_id=&quot;11175&quot;&gt;&lt;property id=&quot;20148&quot; value=&quot;5&quot;/&gt;&lt;property id=&quot;20300&quot; value=&quot;Slide 19 - &amp;quot;Cost to the USDA&amp;quot;&quot;/&gt;&lt;property id=&quot;20307&quot; value=&quot;284&quot;/&gt;&lt;/object&gt;&lt;object type=&quot;3&quot; unique_id=&quot;11266&quot;&gt;&lt;property id=&quot;20148&quot; value=&quot;5&quot;/&gt;&lt;property id=&quot;20300&quot; value=&quot;Slide 14 - &amp;quot;Movement of Poultry Products &amp;quot;&quot;/&gt;&lt;property id=&quot;20307&quot; value=&quot;285&quot;/&gt;&lt;/object&gt;&lt;object type=&quot;3&quot; unique_id=&quot;11546&quot;&gt;&lt;property id=&quot;20148&quot; value=&quot;5&quot;/&gt;&lt;property id=&quot;20300&quot; value=&quot;Slide 3 - &amp;quot;HPAI H5N2&amp;quot;&quot;/&gt;&lt;property id=&quot;20307&quot; value=&quot;286&quot;/&gt;&lt;/object&gt;&lt;object type=&quot;3&quot; unique_id=&quot;11842&quot;&gt;&lt;property id=&quot;20148&quot; value=&quot;5&quot;/&gt;&lt;property id=&quot;20300&quot; value=&quot;Slide 4 - &amp;quot;How do AI viruses mutate?&amp;quot;&quot;/&gt;&lt;property id=&quot;20307&quot; value=&quot;288&quot;/&gt;&lt;/object&gt;&lt;object type=&quot;3&quot; unique_id=&quot;11984&quot;&gt;&lt;property id=&quot;20148&quot; value=&quot;5&quot;/&gt;&lt;property id=&quot;20300&quot; value=&quot;Slide 2&quot;/&gt;&lt;property id=&quot;20307&quot; value=&quot;290&quot;/&gt;&lt;/object&gt;&lt;object type=&quot;3&quot; unique_id=&quot;12664&quot;&gt;&lt;property id=&quot;20148&quot; value=&quot;5&quot;/&gt;&lt;property id=&quot;20300&quot; value=&quot;Slide 9&quot;/&gt;&lt;property id=&quot;20307&quot; value=&quot;293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741</TotalTime>
  <Words>728</Words>
  <Application>Microsoft Office PowerPoint</Application>
  <PresentationFormat>On-screen Show (4:3)</PresentationFormat>
  <Paragraphs>70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Georgia</vt:lpstr>
      <vt:lpstr>Segoe UI Semibold</vt:lpstr>
      <vt:lpstr>Trebuchet MS</vt:lpstr>
      <vt:lpstr>Wingdings 2</vt:lpstr>
      <vt:lpstr>Urban</vt:lpstr>
      <vt:lpstr>7_Office Theme</vt:lpstr>
      <vt:lpstr>Avian Flu – Update</vt:lpstr>
      <vt:lpstr>PowerPoint Presentation</vt:lpstr>
      <vt:lpstr>HPAI H5N2</vt:lpstr>
      <vt:lpstr>How do AI viruses mutate?</vt:lpstr>
      <vt:lpstr>Movement of H5 clade 2.3.4.4</vt:lpstr>
      <vt:lpstr>How is AI moving in the U.S.?</vt:lpstr>
      <vt:lpstr>3 Major U.S. Poultry Sectors</vt:lpstr>
      <vt:lpstr>High Pathogenicity Avian Influenza (HPAI) </vt:lpstr>
      <vt:lpstr>PowerPoint Presentation</vt:lpstr>
      <vt:lpstr>PowerPoint Presentation</vt:lpstr>
      <vt:lpstr>Different Serotypes of HPAI</vt:lpstr>
      <vt:lpstr>Point Source vs. Lateral Spread</vt:lpstr>
      <vt:lpstr>Avian Influenza is Easy to Kill but highly Contagious</vt:lpstr>
      <vt:lpstr>Movement of Poultry Products </vt:lpstr>
      <vt:lpstr>Highest Risk Factors for Poultry Farmers</vt:lpstr>
      <vt:lpstr>Biosecurity vs. Biocontainment</vt:lpstr>
      <vt:lpstr>Losers and Winners in the Egg Market</vt:lpstr>
      <vt:lpstr>Export Markets</vt:lpstr>
      <vt:lpstr>Cost to the USDA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Avian Flu – Management Factors for the Food Supply</dc:title>
  <dc:creator>Sheila Purdum</dc:creator>
  <cp:lastModifiedBy>Reviewer</cp:lastModifiedBy>
  <cp:revision>75</cp:revision>
  <dcterms:created xsi:type="dcterms:W3CDTF">2015-10-05T15:53:35Z</dcterms:created>
  <dcterms:modified xsi:type="dcterms:W3CDTF">2016-07-25T15:18:14Z</dcterms:modified>
</cp:coreProperties>
</file>