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78" r:id="rId3"/>
    <p:sldMasterId id="2147483680" r:id="rId4"/>
    <p:sldMasterId id="2147483682" r:id="rId5"/>
  </p:sldMasterIdLst>
  <p:notesMasterIdLst>
    <p:notesMasterId r:id="rId25"/>
  </p:notesMasterIdLst>
  <p:sldIdLst>
    <p:sldId id="258" r:id="rId6"/>
    <p:sldId id="269" r:id="rId7"/>
    <p:sldId id="272" r:id="rId8"/>
    <p:sldId id="261" r:id="rId9"/>
    <p:sldId id="273" r:id="rId10"/>
    <p:sldId id="260" r:id="rId11"/>
    <p:sldId id="277" r:id="rId12"/>
    <p:sldId id="275" r:id="rId13"/>
    <p:sldId id="276" r:id="rId14"/>
    <p:sldId id="262" r:id="rId15"/>
    <p:sldId id="267" r:id="rId16"/>
    <p:sldId id="271" r:id="rId17"/>
    <p:sldId id="274" r:id="rId18"/>
    <p:sldId id="278" r:id="rId19"/>
    <p:sldId id="264" r:id="rId20"/>
    <p:sldId id="266" r:id="rId21"/>
    <p:sldId id="279" r:id="rId22"/>
    <p:sldId id="282" r:id="rId23"/>
    <p:sldId id="284" r:id="rId24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567" autoAdjust="0"/>
  </p:normalViewPr>
  <p:slideViewPr>
    <p:cSldViewPr>
      <p:cViewPr varScale="1">
        <p:scale>
          <a:sx n="44" d="100"/>
          <a:sy n="44" d="100"/>
        </p:scale>
        <p:origin x="90" y="48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3" d="100"/>
        <a:sy n="63" d="100"/>
      </p:scale>
      <p:origin x="0" y="-25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4E925-EB03-FB44-A04C-31390A899C3B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5F5B4-8380-B046-948F-1E70D205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9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3803651" y="3609563"/>
            <a:ext cx="12496800" cy="408942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14000"/>
              </a:lnSpc>
              <a:defRPr sz="14000" b="1" i="0">
                <a:solidFill>
                  <a:srgbClr val="E72000"/>
                </a:solidFill>
                <a:latin typeface="URW Grotesk T Bold Condensed" charset="0"/>
                <a:ea typeface="URW Grotesk T Bold Condensed" charset="0"/>
                <a:cs typeface="URW Grotesk T Bold Condense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118351" y="7698991"/>
            <a:ext cx="5867400" cy="685800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27450" y="9464675"/>
            <a:ext cx="12573000" cy="685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Add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482E-6 -4.50463E-6 L -1.59482E-6 -0.08083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-1.59482E-6 -4.50463E-6 L -1.59482E-6 -0.08083 " pathEditMode="relative" rAng="0" ptsTypes="AA">
                      <p:cBhvr>
                        <p:cTn dur="80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4042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>
            <a:spLocks noGrp="1"/>
          </p:cNvSpPr>
          <p:nvPr>
            <p:ph type="title" hasCustomPrompt="1"/>
          </p:nvPr>
        </p:nvSpPr>
        <p:spPr>
          <a:xfrm>
            <a:off x="333375" y="496888"/>
            <a:ext cx="6518275" cy="509587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URW Grotesk T" charset="0"/>
                <a:ea typeface="URW Grotesk T" charset="0"/>
                <a:cs typeface="URW Grotesk 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itle 16"/>
          <p:cNvSpPr txBox="1">
            <a:spLocks/>
          </p:cNvSpPr>
          <p:nvPr userDrawn="1"/>
        </p:nvSpPr>
        <p:spPr>
          <a:xfrm>
            <a:off x="13252450" y="496887"/>
            <a:ext cx="6518275" cy="509587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URW Grotesk T" charset="0"/>
                <a:ea typeface="URW Grotesk T" charset="0"/>
                <a:cs typeface="URW Grotesk T" charset="0"/>
              </a:defRPr>
            </a:lvl1pPr>
          </a:lstStyle>
          <a:p>
            <a:pPr algn="r"/>
            <a:r>
              <a:rPr lang="en-US" sz="3200" b="0" i="0" kern="0" dirty="0" smtClean="0">
                <a:latin typeface="URW Grotesk T Light Condensed" charset="0"/>
                <a:ea typeface="URW Grotesk T Light Condensed" charset="0"/>
                <a:cs typeface="URW Grotesk T Light Condensed" charset="0"/>
              </a:rPr>
              <a:t>Click to edit text</a:t>
            </a:r>
            <a:endParaRPr lang="en-US" sz="3200" b="0" i="0" kern="0" dirty="0">
              <a:latin typeface="URW Grotesk T Light Condensed" charset="0"/>
              <a:ea typeface="URW Grotesk T Light Condensed" charset="0"/>
              <a:cs typeface="URW Grotesk T Light Condensed" charset="0"/>
            </a:endParaRP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279650" y="3375231"/>
            <a:ext cx="16078200" cy="4558091"/>
          </a:xfrm>
          <a:prstGeom prst="rect">
            <a:avLst/>
          </a:prstGeom>
        </p:spPr>
        <p:txBody>
          <a:bodyPr/>
          <a:lstStyle>
            <a:lvl1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1pPr>
            <a:lvl2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2pPr>
            <a:lvl3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3pPr>
            <a:lvl4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4pPr>
            <a:lvl5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9500850" y="10482263"/>
            <a:ext cx="407988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2EC5C7E-BD6E-674A-84A5-3CE800E131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27450" y="9464675"/>
            <a:ext cx="12573000" cy="685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Add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5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482E-6 -4.50463E-6 L -1.59482E-6 -0.08083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-1.59482E-6 -4.50463E-6 L -1.59482E-6 -0.08083 " pathEditMode="relative" rAng="0" ptsTypes="AA">
                      <p:cBhvr>
                        <p:cTn dur="8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4042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3803651" y="3609563"/>
            <a:ext cx="12496800" cy="408942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14000"/>
              </a:lnSpc>
              <a:defRPr sz="14000" b="1" i="0">
                <a:solidFill>
                  <a:srgbClr val="E72000"/>
                </a:solidFill>
                <a:latin typeface="URW Grotesk T Bold Condensed" charset="0"/>
                <a:ea typeface="URW Grotesk T Bold Condensed" charset="0"/>
                <a:cs typeface="URW Grotesk T Bold Condense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118351" y="7698991"/>
            <a:ext cx="5867400" cy="685800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537450" y="209564"/>
            <a:ext cx="5029200" cy="11874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LOCKUP (reversed / .PDF RGB version)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27450" y="9464675"/>
            <a:ext cx="12573000" cy="685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Add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7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482E-6 -4.50463E-6 L -1.59482E-6 -0.08083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42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-1.59482E-6 -4.50463E-6 L -1.59482E-6 -0.08083 " pathEditMode="relative" rAng="0" ptsTypes="AA">
                      <p:cBhvr>
                        <p:cTn dur="8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4042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>
            <a:spLocks noGrp="1"/>
          </p:cNvSpPr>
          <p:nvPr>
            <p:ph type="title" hasCustomPrompt="1"/>
          </p:nvPr>
        </p:nvSpPr>
        <p:spPr>
          <a:xfrm>
            <a:off x="333375" y="496888"/>
            <a:ext cx="6518275" cy="509587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URW Grotesk T" charset="0"/>
                <a:ea typeface="URW Grotesk T" charset="0"/>
                <a:cs typeface="URW Grotesk 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itle 16"/>
          <p:cNvSpPr txBox="1">
            <a:spLocks/>
          </p:cNvSpPr>
          <p:nvPr userDrawn="1"/>
        </p:nvSpPr>
        <p:spPr>
          <a:xfrm>
            <a:off x="13252450" y="496887"/>
            <a:ext cx="6518275" cy="509587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URW Grotesk T" charset="0"/>
                <a:ea typeface="URW Grotesk T" charset="0"/>
                <a:cs typeface="URW Grotesk T" charset="0"/>
              </a:defRPr>
            </a:lvl1pPr>
          </a:lstStyle>
          <a:p>
            <a:pPr algn="r"/>
            <a:r>
              <a:rPr lang="en-US" sz="3200" b="0" i="0" kern="0" dirty="0" smtClean="0">
                <a:latin typeface="URW Grotesk T Light Condensed" charset="0"/>
                <a:ea typeface="URW Grotesk T Light Condensed" charset="0"/>
                <a:cs typeface="URW Grotesk T Light Condensed" charset="0"/>
              </a:rPr>
              <a:t>Click to edit text</a:t>
            </a:r>
            <a:endParaRPr lang="en-US" sz="3200" b="0" i="0" kern="0" dirty="0">
              <a:latin typeface="URW Grotesk T Light Condensed" charset="0"/>
              <a:ea typeface="URW Grotesk T Light Condensed" charset="0"/>
              <a:cs typeface="URW Grotesk T Light Condensed" charset="0"/>
            </a:endParaRP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279650" y="3375231"/>
            <a:ext cx="16078200" cy="4558091"/>
          </a:xfrm>
          <a:prstGeom prst="rect">
            <a:avLst/>
          </a:prstGeom>
        </p:spPr>
        <p:txBody>
          <a:bodyPr/>
          <a:lstStyle>
            <a:lvl1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1pPr>
            <a:lvl2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2pPr>
            <a:lvl3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3pPr>
            <a:lvl4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4pPr>
            <a:lvl5pPr>
              <a:defRPr sz="6000" b="0" i="0">
                <a:latin typeface="URW Grotesk Light" charset="0"/>
                <a:ea typeface="URW Grotesk Light" charset="0"/>
                <a:cs typeface="URW Grotes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537450" y="209564"/>
            <a:ext cx="5029200" cy="11874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LOCKUP (reversed / .PDF RGB version)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9500850" y="10482263"/>
            <a:ext cx="407988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2EC5C7E-BD6E-674A-84A5-3CE800E131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27450" y="9464675"/>
            <a:ext cx="12573000" cy="685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Add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482E-6 -4.50463E-6 L -1.59482E-6 -0.08083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42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-1.59482E-6 -4.50463E-6 L -1.59482E-6 -0.08083 " pathEditMode="relative" rAng="0" ptsTypes="AA">
                      <p:cBhvr>
                        <p:cTn dur="80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4042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3803651" y="3609563"/>
            <a:ext cx="12496800" cy="408942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14000"/>
              </a:lnSpc>
              <a:defRPr sz="14000" b="1" i="0">
                <a:solidFill>
                  <a:schemeClr val="bg1"/>
                </a:solidFill>
                <a:latin typeface="URW Grotesk T Bold Condensed" charset="0"/>
                <a:ea typeface="URW Grotesk T Bold Condensed" charset="0"/>
                <a:cs typeface="URW Grotesk T Bold Condense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9500850" y="10482263"/>
            <a:ext cx="407988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2EC5C7E-BD6E-674A-84A5-3CE800E131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10226675"/>
            <a:ext cx="8153400" cy="685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482E-6 -4.50463E-6 L -1.59482E-6 -0.08083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-1.59482E-6 -4.50463E-6 L -1.59482E-6 -0.08083 " pathEditMode="relative" rAng="0" ptsTypes="AA">
                      <p:cBhvr>
                        <p:cTn dur="80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4042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3803651" y="3609563"/>
            <a:ext cx="12496800" cy="408942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14000"/>
              </a:lnSpc>
              <a:defRPr sz="14000" b="1" i="0">
                <a:solidFill>
                  <a:schemeClr val="bg1"/>
                </a:solidFill>
                <a:latin typeface="URW Grotesk T Bold Condensed" charset="0"/>
                <a:ea typeface="URW Grotesk T Bold Condensed" charset="0"/>
                <a:cs typeface="URW Grotesk T Bold Condense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537450" y="209564"/>
            <a:ext cx="5029200" cy="11874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LOCKUP (reversed / .PDF RGB version)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9500850" y="10482263"/>
            <a:ext cx="407988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2EC5C7E-BD6E-674A-84A5-3CE800E131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10226675"/>
            <a:ext cx="8153400" cy="685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2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482E-6 -4.50463E-6 L -1.59482E-6 -0.08083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42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-1.59482E-6 -4.50463E-6 L -1.59482E-6 -0.08083 " pathEditMode="relative" rAng="0" ptsTypes="AA">
                      <p:cBhvr>
                        <p:cTn dur="8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4042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104100" cy="11309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117850" y="11522075"/>
            <a:ext cx="13868400" cy="685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Add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9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072E-6 -4.94592E-6 L 4.2072E-6 -0.12277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4.2072E-6 -4.94592E-6 L 4.2072E-6 -0.12277 " pathEditMode="relative" rAng="0" ptsTypes="AA">
                      <p:cBhvr>
                        <p:cTn dur="8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6139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75850" cy="11309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128250" y="0"/>
            <a:ext cx="9975850" cy="557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128250" y="5721350"/>
            <a:ext cx="9975850" cy="557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117850" y="11522075"/>
            <a:ext cx="13868400" cy="685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Add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072E-6 -4.94592E-6 L 4.2072E-6 -0.12277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42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4.2072E-6 -4.94592E-6 L 4.2072E-6 -0.12277 " pathEditMode="relative" rAng="0" ptsTypes="AA">
                      <p:cBhvr>
                        <p:cTn dur="8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6139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type="title"/>
          </p:nvPr>
        </p:nvSpPr>
        <p:spPr>
          <a:xfrm>
            <a:off x="523544" y="8072003"/>
            <a:ext cx="19057012" cy="71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lang="en-US" sz="3710" b="1" i="1" smtClean="0">
                <a:solidFill>
                  <a:srgbClr val="FFFFFF"/>
                </a:solidFill>
              </a:rPr>
              <a:t>Click to edit Master title style</a:t>
            </a:r>
            <a:endParaRPr sz="3710" b="1" i="1">
              <a:solidFill>
                <a:srgbClr val="FFFFFF"/>
              </a:solidFill>
            </a:endParaRPr>
          </a:p>
        </p:txBody>
      </p:sp>
      <p:sp>
        <p:nvSpPr>
          <p:cNvPr id="4" name="Shape 3"/>
          <p:cNvSpPr>
            <a:spLocks noGrp="1"/>
          </p:cNvSpPr>
          <p:nvPr>
            <p:ph idx="1"/>
          </p:nvPr>
        </p:nvSpPr>
        <p:spPr>
          <a:xfrm>
            <a:off x="8855465" y="8817104"/>
            <a:ext cx="2393171" cy="130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latin typeface="URW Grotesk T" charset="0"/>
                <a:ea typeface="URW Grotesk T" charset="0"/>
                <a:cs typeface="URW Grotesk T" charset="0"/>
              </a:defRPr>
            </a:lvl1pPr>
            <a:lvl2pPr>
              <a:defRPr>
                <a:latin typeface="URW Grotesk T" charset="0"/>
                <a:ea typeface="URW Grotesk T" charset="0"/>
                <a:cs typeface="URW Grotesk T" charset="0"/>
              </a:defRPr>
            </a:lvl2pPr>
            <a:lvl3pPr>
              <a:defRPr>
                <a:latin typeface="URW Grotesk T" charset="0"/>
                <a:ea typeface="URW Grotesk T" charset="0"/>
                <a:cs typeface="URW Grotesk T" charset="0"/>
              </a:defRPr>
            </a:lvl3pPr>
            <a:lvl4pPr>
              <a:defRPr>
                <a:latin typeface="URW Grotesk T" charset="0"/>
                <a:ea typeface="URW Grotesk T" charset="0"/>
                <a:cs typeface="URW Grotesk T" charset="0"/>
              </a:defRPr>
            </a:lvl4pPr>
            <a:lvl5pPr>
              <a:defRPr>
                <a:latin typeface="URW Grotesk T" charset="0"/>
                <a:ea typeface="URW Grotesk T" charset="0"/>
                <a:cs typeface="URW Grotesk T" charset="0"/>
              </a:defRPr>
            </a:lvl5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lang="en-US" sz="1649" b="1" cap="all" spc="165" smtClean="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15223" y="11464679"/>
            <a:ext cx="11291104" cy="565468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1484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captions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22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583E-6 -3.33333E-6 L -4.89583E-6 -0.0949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-4.89583E-6 -3.33333E-6 L -4.89583E-6 -0.0949 " pathEditMode="relative" rAng="0" ptsTypes="AA">
                      <p:cBhvr>
                        <p:cTn dur="80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4745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50" y="10531475"/>
            <a:ext cx="1244200" cy="474761"/>
          </a:xfrm>
          <a:prstGeom prst="rect">
            <a:avLst/>
          </a:prstGeom>
        </p:spPr>
      </p:pic>
      <p:pic>
        <p:nvPicPr>
          <p:cNvPr id="7" name="Picture 6" descr="Nebraska_N_rev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650" y="315513"/>
            <a:ext cx="1143000" cy="1065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0104096" cy="11308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50" y="10531475"/>
            <a:ext cx="1244200" cy="4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5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0104096" cy="11308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50" y="10531475"/>
            <a:ext cx="1244200" cy="474761"/>
          </a:xfrm>
          <a:prstGeom prst="rect">
            <a:avLst/>
          </a:prstGeom>
        </p:spPr>
      </p:pic>
      <p:pic>
        <p:nvPicPr>
          <p:cNvPr id="5" name="Picture 4" descr="Nebraska_N_rev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650" y="315513"/>
            <a:ext cx="1143000" cy="106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0104096" cy="11308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50" y="10531475"/>
            <a:ext cx="1244200" cy="4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37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050" y="2073275"/>
            <a:ext cx="12496800" cy="4089428"/>
          </a:xfrm>
        </p:spPr>
        <p:txBody>
          <a:bodyPr/>
          <a:lstStyle/>
          <a:p>
            <a:r>
              <a:rPr lang="en-US" dirty="0" smtClean="0"/>
              <a:t>Poultry Pests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98850" y="6340475"/>
            <a:ext cx="13335000" cy="2514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55945" y="396875"/>
            <a:ext cx="93695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Environmental - Insects</a:t>
            </a:r>
            <a:r>
              <a:rPr lang="en-US" sz="8000" b="1" dirty="0" smtClean="0">
                <a:ln w="0"/>
              </a:rPr>
              <a:t> </a:t>
            </a:r>
          </a:p>
        </p:txBody>
      </p:sp>
      <p:pic>
        <p:nvPicPr>
          <p:cNvPr id="1028" name="Picture 4" descr="F. canicularis fem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27" y="3147947"/>
            <a:ext cx="4876800" cy="4567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8818" y="8245475"/>
            <a:ext cx="3363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Little House fly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8620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t="4964" r="13375" b="6635"/>
          <a:stretch/>
        </p:blipFill>
        <p:spPr>
          <a:xfrm>
            <a:off x="7930904" y="3140073"/>
            <a:ext cx="4934633" cy="4536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467834" y="7892872"/>
            <a:ext cx="5860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Dump fly or Black Garbage fly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7274" y="473075"/>
            <a:ext cx="93695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 dirty="0">
                <a:ln w="0"/>
                <a:solidFill>
                  <a:prstClr val="black"/>
                </a:solidFill>
              </a:rPr>
              <a:t>Environmental - Insects</a:t>
            </a:r>
            <a:r>
              <a:rPr lang="en-US" sz="8000" b="1" dirty="0">
                <a:ln w="0"/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12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69" y="-2217553"/>
            <a:ext cx="19057012" cy="7151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14929" r="20372" b="23829"/>
          <a:stretch/>
        </p:blipFill>
        <p:spPr>
          <a:xfrm>
            <a:off x="2813050" y="3774633"/>
            <a:ext cx="5546179" cy="4666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5311" r="12500" b="6250"/>
          <a:stretch/>
        </p:blipFill>
        <p:spPr>
          <a:xfrm>
            <a:off x="11957050" y="3892090"/>
            <a:ext cx="5943600" cy="4548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560476" y="777875"/>
            <a:ext cx="7794506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ln w="0"/>
              </a:rPr>
              <a:t>Environmental </a:t>
            </a:r>
            <a:r>
              <a:rPr lang="en-US" sz="6000" b="1" dirty="0" smtClean="0">
                <a:ln w="0"/>
              </a:rPr>
              <a:t>– Insects</a:t>
            </a:r>
          </a:p>
          <a:p>
            <a:pPr algn="ctr"/>
            <a:r>
              <a:rPr lang="en-US" sz="5400" b="1" dirty="0" smtClean="0">
                <a:ln w="0"/>
              </a:rPr>
              <a:t>Blow Flies </a:t>
            </a:r>
            <a:endParaRPr lang="en-US" sz="5400" b="1" dirty="0">
              <a:ln w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28650" y="8817104"/>
            <a:ext cx="4377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Blue Bottle Blow fly</a:t>
            </a:r>
            <a:endParaRPr lang="en-US" sz="4000" b="1" dirty="0"/>
          </a:p>
        </p:txBody>
      </p:sp>
      <p:sp>
        <p:nvSpPr>
          <p:cNvPr id="9" name="Rectangle 8"/>
          <p:cNvSpPr/>
          <p:nvPr/>
        </p:nvSpPr>
        <p:spPr>
          <a:xfrm>
            <a:off x="2974068" y="8757798"/>
            <a:ext cx="4841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</a:rPr>
              <a:t>Green Bottle Blow fly </a:t>
            </a:r>
          </a:p>
        </p:txBody>
      </p:sp>
    </p:spTree>
    <p:extLst>
      <p:ext uri="{BB962C8B-B14F-4D97-AF65-F5344CB8AC3E}">
        <p14:creationId xmlns:p14="http://schemas.microsoft.com/office/powerpoint/2010/main" val="2422978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0"/>
              </a:rPr>
              <a:t/>
            </a:r>
            <a:br>
              <a:rPr lang="en-US" sz="4800" b="1" dirty="0">
                <a:ln w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5250" y="8542156"/>
            <a:ext cx="2393171" cy="130895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Flesh flies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10479" r="4055" b="7750"/>
          <a:stretch/>
        </p:blipFill>
        <p:spPr>
          <a:xfrm>
            <a:off x="6165850" y="3111500"/>
            <a:ext cx="7501787" cy="4938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845880" y="1067842"/>
            <a:ext cx="78217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ln w="0"/>
              </a:rPr>
              <a:t>Environmental - Insects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42837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811520"/>
            <a:ext cx="19057012" cy="715180"/>
          </a:xfrm>
        </p:spPr>
        <p:txBody>
          <a:bodyPr/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6000" b="1" dirty="0" smtClean="0">
                <a:latin typeface="+mn-lt"/>
              </a:rPr>
              <a:t>Structural Insect Pest –Darkling Beetle</a:t>
            </a:r>
            <a:endParaRPr lang="en-US" sz="6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156" y="2610704"/>
            <a:ext cx="8229600" cy="617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2156" y="9098272"/>
            <a:ext cx="8226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Lesser mealworm </a:t>
            </a:r>
            <a:r>
              <a:rPr lang="en-US" sz="4000" b="1" dirty="0" smtClean="0">
                <a:latin typeface="+mj-lt"/>
              </a:rPr>
              <a:t>(litter beetle) </a:t>
            </a:r>
            <a:r>
              <a:rPr lang="en-US" sz="4000" b="1" dirty="0" smtClean="0"/>
              <a:t>adult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98635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37" y="2054512"/>
            <a:ext cx="8199836" cy="6152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3050" y="2219136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3879850" y="8626475"/>
            <a:ext cx="121782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Lesser mealworm (darkling beetle) adults and larvae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775450" y="181382"/>
            <a:ext cx="57865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Structural Pest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4547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4" descr="resource://pdf.js/web/images/textur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360" b="8360"/>
          <a:stretch>
            <a:fillRect/>
          </a:stretch>
        </p:blipFill>
        <p:spPr>
          <a:xfrm>
            <a:off x="11347450" y="3444875"/>
            <a:ext cx="7816388" cy="4397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79850" y="9078944"/>
            <a:ext cx="1257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Darkling beetle damage to insulation and wood structure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2524540" y="462267"/>
            <a:ext cx="1505501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smtClean="0">
                <a:solidFill>
                  <a:prstClr val="black"/>
                </a:solidFill>
              </a:rPr>
              <a:t>Lesser Mealworm </a:t>
            </a:r>
            <a:r>
              <a:rPr lang="en-US" sz="6000" b="1" dirty="0" smtClean="0">
                <a:solidFill>
                  <a:prstClr val="black"/>
                </a:solidFill>
                <a:latin typeface="+mj-lt"/>
              </a:rPr>
              <a:t>(Darkling beetle/litter beetle) </a:t>
            </a:r>
          </a:p>
          <a:p>
            <a:pPr lvl="0" algn="ctr"/>
            <a:r>
              <a:rPr lang="en-US" sz="6000" b="1" dirty="0" smtClean="0">
                <a:solidFill>
                  <a:prstClr val="black"/>
                </a:solidFill>
              </a:rPr>
              <a:t>Impact</a:t>
            </a:r>
            <a:endParaRPr lang="en-US" sz="6000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3533849"/>
            <a:ext cx="6629400" cy="4363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36850" y="815543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Univer</a:t>
            </a:r>
            <a:r>
              <a:rPr lang="en-US" i="1" dirty="0" smtClean="0"/>
              <a:t>. Of Ga., Coop. Poultry Ext.)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258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5050" y="625475"/>
            <a:ext cx="19057012" cy="715180"/>
          </a:xfrm>
        </p:spPr>
        <p:txBody>
          <a:bodyPr/>
          <a:lstStyle/>
          <a:p>
            <a:r>
              <a:rPr lang="en-US" sz="6000" b="1" dirty="0" smtClean="0">
                <a:latin typeface="+mn-lt"/>
              </a:rPr>
              <a:t>Darkling Beetle </a:t>
            </a:r>
            <a:r>
              <a:rPr lang="en-US" sz="6000" b="1" dirty="0" smtClean="0"/>
              <a:t>(Litter Beetle) - </a:t>
            </a:r>
            <a:r>
              <a:rPr lang="en-US" sz="6000" b="1" dirty="0" smtClean="0">
                <a:latin typeface="+mn-lt"/>
              </a:rPr>
              <a:t>Impact</a:t>
            </a:r>
            <a:endParaRPr lang="en-US" sz="6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0650" y="8476018"/>
            <a:ext cx="6858000" cy="130895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93850" y="2606602"/>
            <a:ext cx="612026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Impact Feed Efficiency </a:t>
            </a:r>
          </a:p>
          <a:p>
            <a:pPr lvl="0"/>
            <a:endParaRPr lang="en-US" sz="4000" dirty="0" smtClean="0"/>
          </a:p>
          <a:p>
            <a:pPr lvl="0"/>
            <a:r>
              <a:rPr lang="en-US" sz="4000" dirty="0" smtClean="0">
                <a:solidFill>
                  <a:prstClr val="black"/>
                </a:solidFill>
              </a:rPr>
              <a:t>Dispersal </a:t>
            </a:r>
            <a:r>
              <a:rPr lang="en-US" sz="4000" dirty="0">
                <a:solidFill>
                  <a:prstClr val="black"/>
                </a:solidFill>
              </a:rPr>
              <a:t>or Beetle Invasions</a:t>
            </a:r>
          </a:p>
          <a:p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1271250" y="2454275"/>
            <a:ext cx="563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Vector of Pathogens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Marek’s disease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Gumboro</a:t>
            </a:r>
            <a:r>
              <a:rPr lang="en-US" sz="4000" dirty="0" smtClean="0"/>
              <a:t> disease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New Castle disease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Avian influenza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Bacterial pathogens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593850" y="49703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Human Health Concern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500081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1082675"/>
            <a:ext cx="15647120" cy="715180"/>
          </a:xfrm>
        </p:spPr>
        <p:txBody>
          <a:bodyPr/>
          <a:lstStyle/>
          <a:p>
            <a:pPr algn="ctr"/>
            <a:r>
              <a:rPr lang="en-US" sz="6000" b="1" dirty="0" smtClean="0">
                <a:latin typeface="+mn-lt"/>
              </a:rPr>
              <a:t>Darkling Beetle </a:t>
            </a:r>
            <a:r>
              <a:rPr lang="en-US" sz="6000" dirty="0" smtClean="0"/>
              <a:t>(Litter Beetle) </a:t>
            </a:r>
            <a:r>
              <a:rPr lang="en-US" sz="6000" b="1" dirty="0" smtClean="0">
                <a:latin typeface="+mn-lt"/>
              </a:rPr>
              <a:t>Management</a:t>
            </a:r>
            <a:endParaRPr lang="en-US" sz="6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37235" y="3542362"/>
            <a:ext cx="342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Cultural</a:t>
            </a:r>
          </a:p>
          <a:p>
            <a:endParaRPr lang="en-US" sz="5400" b="1" dirty="0"/>
          </a:p>
          <a:p>
            <a:r>
              <a:rPr lang="en-US" sz="5400" b="1" dirty="0" smtClean="0"/>
              <a:t>Biological</a:t>
            </a:r>
          </a:p>
          <a:p>
            <a:endParaRPr lang="en-US" sz="5400" b="1" dirty="0"/>
          </a:p>
          <a:p>
            <a:r>
              <a:rPr lang="en-US" sz="5400" b="1" dirty="0" smtClean="0"/>
              <a:t>Chemical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828244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3727450" y="4283075"/>
            <a:ext cx="228600" cy="1879628"/>
          </a:xfrm>
        </p:spPr>
        <p:txBody>
          <a:bodyPr/>
          <a:lstStyle/>
          <a:p>
            <a:r>
              <a:rPr lang="en-US" sz="6000" dirty="0" smtClean="0">
                <a:latin typeface="+mn-lt"/>
              </a:rPr>
              <a:t/>
            </a:r>
            <a:br>
              <a:rPr lang="en-US" sz="6000" dirty="0" smtClean="0">
                <a:latin typeface="+mn-lt"/>
              </a:rPr>
            </a:br>
            <a:endParaRPr lang="en-US" sz="60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98850" y="3666155"/>
            <a:ext cx="13335000" cy="3893520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Dave Boxler</a:t>
            </a:r>
          </a:p>
          <a:p>
            <a:r>
              <a:rPr lang="en-US" sz="4000" dirty="0" smtClean="0">
                <a:latin typeface="+mn-lt"/>
              </a:rPr>
              <a:t>Extension Educator</a:t>
            </a:r>
          </a:p>
          <a:p>
            <a:r>
              <a:rPr lang="en-US" sz="4000" dirty="0" smtClean="0">
                <a:latin typeface="+mn-lt"/>
              </a:rPr>
              <a:t>West Central Research &amp; Extension Center</a:t>
            </a:r>
          </a:p>
          <a:p>
            <a:r>
              <a:rPr lang="en-US" sz="4000" dirty="0" smtClean="0">
                <a:latin typeface="+mn-lt"/>
              </a:rPr>
              <a:t>North Platte, NE 69101</a:t>
            </a:r>
          </a:p>
          <a:p>
            <a:r>
              <a:rPr lang="en-US" sz="4000" dirty="0" smtClean="0">
                <a:latin typeface="+mn-lt"/>
              </a:rPr>
              <a:t>308-696-6721</a:t>
            </a:r>
          </a:p>
          <a:p>
            <a:r>
              <a:rPr lang="en-US" sz="4000" dirty="0" smtClean="0">
                <a:latin typeface="+mn-lt"/>
              </a:rPr>
              <a:t>dboxler1@unl.edu</a:t>
            </a: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69" y="5426075"/>
            <a:ext cx="19057012" cy="715180"/>
          </a:xfrm>
        </p:spPr>
        <p:txBody>
          <a:bodyPr/>
          <a:lstStyle/>
          <a:p>
            <a:pPr algn="ctr"/>
            <a:r>
              <a:rPr lang="en-US" sz="6000" b="1" u="sng" dirty="0" smtClean="0"/>
              <a:t>Poultry Insect Pests</a:t>
            </a:r>
            <a:br>
              <a:rPr lang="en-US" sz="6000" b="1" u="sng" dirty="0" smtClean="0"/>
            </a:b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err="1" smtClean="0"/>
              <a:t>Ectoparasites</a:t>
            </a:r>
            <a:r>
              <a:rPr lang="en-US" sz="6000" b="1" dirty="0" smtClean="0"/>
              <a:t> and Environmental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800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4258609"/>
            <a:ext cx="6970114" cy="5611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6250" y="2557743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Northern Fowl Mite</a:t>
            </a:r>
            <a:endParaRPr lang="en-US" sz="6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50" y="4283075"/>
            <a:ext cx="7420185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929604" y="382856"/>
            <a:ext cx="58337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8000" b="1" dirty="0" err="1">
                <a:ln w="0"/>
                <a:solidFill>
                  <a:prstClr val="black"/>
                </a:solidFill>
              </a:rPr>
              <a:t>Ectoparasites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25561" y="219021"/>
            <a:ext cx="58337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 err="1">
                <a:ln w="0"/>
              </a:rPr>
              <a:t>Ectoparasites</a:t>
            </a:r>
            <a:endParaRPr lang="en-US" sz="8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4624" r="13450" b="5902"/>
          <a:stretch/>
        </p:blipFill>
        <p:spPr>
          <a:xfrm>
            <a:off x="1441450" y="4468465"/>
            <a:ext cx="6781800" cy="5578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927850" y="2156482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Chicken Mite </a:t>
            </a:r>
            <a:endParaRPr lang="en-US" sz="60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b="17817"/>
          <a:stretch/>
        </p:blipFill>
        <p:spPr>
          <a:xfrm>
            <a:off x="10041218" y="4511655"/>
            <a:ext cx="7692732" cy="5492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6" t="33470" r="14845" b="22042"/>
          <a:stretch/>
        </p:blipFill>
        <p:spPr>
          <a:xfrm>
            <a:off x="8299450" y="4359275"/>
            <a:ext cx="8353245" cy="5334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43" y="4359274"/>
            <a:ext cx="3352800" cy="5334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04494" y="2378075"/>
            <a:ext cx="50437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/>
              <a:t>Chicken Lice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6013450" y="320675"/>
            <a:ext cx="68258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Ectoparasites</a:t>
            </a:r>
            <a:endParaRPr lang="en-US" sz="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0" b="8060"/>
          <a:stretch>
            <a:fillRect/>
          </a:stretch>
        </p:blipFill>
        <p:spPr>
          <a:xfrm>
            <a:off x="450850" y="2035461"/>
            <a:ext cx="7224515" cy="4039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0850" y="435022"/>
            <a:ext cx="1066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Ectoparasites</a:t>
            </a:r>
            <a:r>
              <a:rPr lang="en-US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Bedbugs</a:t>
            </a:r>
            <a:endParaRPr lang="en-US" sz="8000" dirty="0"/>
          </a:p>
        </p:txBody>
      </p:sp>
      <p:pic>
        <p:nvPicPr>
          <p:cNvPr id="1026" name="Picture 2" descr="https://flavorwire.files.wordpress.com/2015/05/bed_bug_mattress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2566"/>
          <a:stretch>
            <a:fillRect/>
          </a:stretch>
        </p:blipFill>
        <p:spPr bwMode="auto">
          <a:xfrm>
            <a:off x="6165850" y="6900404"/>
            <a:ext cx="6587458" cy="3683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3250" y="2118191"/>
            <a:ext cx="5528244" cy="3984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65850" y="712022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</a:t>
            </a:r>
            <a:endParaRPr lang="en-US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08250" y="6153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Bed bug adult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709650" y="6153666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Bed bug nymph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918450" y="1060767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Bed bug infestation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05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234950" y="1362793"/>
            <a:ext cx="19057012" cy="71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+mn-lt"/>
              </a:rPr>
              <a:t>Environmental – Insect Pests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House Fly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3059" r="5078" b="2942"/>
          <a:stretch/>
        </p:blipFill>
        <p:spPr>
          <a:xfrm>
            <a:off x="2584450" y="3128880"/>
            <a:ext cx="5029199" cy="5473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:\Users\Mike Catangui\Documents\Microscope Media\Image701.jpg"/>
          <p:cNvPicPr>
            <a:picLocks noChangeAspect="1"/>
          </p:cNvPicPr>
          <p:nvPr/>
        </p:nvPicPr>
        <p:blipFill>
          <a:blip r:embed="rId3"/>
          <a:srcRect l="1725" t="5179" r="4806" b="17130"/>
          <a:stretch>
            <a:fillRect/>
          </a:stretch>
        </p:blipFill>
        <p:spPr bwMode="auto">
          <a:xfrm>
            <a:off x="9899650" y="3208730"/>
            <a:ext cx="7511572" cy="5375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62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0" y="1275726"/>
            <a:ext cx="19057012" cy="715180"/>
          </a:xfrm>
        </p:spPr>
        <p:txBody>
          <a:bodyPr/>
          <a:lstStyle/>
          <a:p>
            <a:pPr algn="ctr"/>
            <a:r>
              <a:rPr lang="en-US" sz="6000" b="1" dirty="0" smtClean="0">
                <a:latin typeface="+mn-lt"/>
              </a:rPr>
              <a:t>Environmental – Insect Pests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House flies</a:t>
            </a:r>
            <a:endParaRPr lang="en-US" sz="6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3329528"/>
            <a:ext cx="6172200" cy="4918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50" y="3329528"/>
            <a:ext cx="7340861" cy="4918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440543" y="8763368"/>
            <a:ext cx="7659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House fly larvae in wet poultry manure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802064" y="8763367"/>
            <a:ext cx="6861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House fly larvae in chicken manure</a:t>
            </a:r>
          </a:p>
        </p:txBody>
      </p:sp>
    </p:spTree>
    <p:extLst>
      <p:ext uri="{BB962C8B-B14F-4D97-AF65-F5344CB8AC3E}">
        <p14:creationId xmlns:p14="http://schemas.microsoft.com/office/powerpoint/2010/main" val="396296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738" y="1196293"/>
            <a:ext cx="19057012" cy="715180"/>
          </a:xfrm>
        </p:spPr>
        <p:txBody>
          <a:bodyPr/>
          <a:lstStyle/>
          <a:p>
            <a:pPr algn="ctr"/>
            <a:r>
              <a:rPr lang="en-US" sz="6000" b="1" dirty="0" smtClean="0">
                <a:latin typeface="+mn-lt"/>
              </a:rPr>
              <a:t>Environmental – Insect Pests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House Flies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2450" y="9581600"/>
            <a:ext cx="11201400" cy="130895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House flies on broken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eggs, and fly specking</a:t>
            </a:r>
            <a:endParaRPr lang="en-US" sz="36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0" y="2911475"/>
            <a:ext cx="47434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46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anded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F8BE712-EFD1-1C4A-AC2E-44954CEB48A0}" vid="{C586DFB8-125F-E143-A4FA-968441D3AF96}"/>
    </a:ext>
  </a:extLst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F8BE712-EFD1-1C4A-AC2E-44954CEB48A0}" vid="{7945B25C-6370-634E-89DA-279329F6E610}"/>
    </a:ext>
  </a:extLst>
</a:theme>
</file>

<file path=ppt/theme/theme3.xml><?xml version="1.0" encoding="utf-8"?>
<a:theme xmlns:a="http://schemas.openxmlformats.org/drawingml/2006/main" name="Branded Sub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F8BE712-EFD1-1C4A-AC2E-44954CEB48A0}" vid="{3D4E8436-B2BA-384E-8CC0-1FCC5ED35355}"/>
    </a:ext>
  </a:extLst>
</a:theme>
</file>

<file path=ppt/theme/theme4.xml><?xml version="1.0" encoding="utf-8"?>
<a:theme xmlns:a="http://schemas.openxmlformats.org/drawingml/2006/main" name="Sub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F8BE712-EFD1-1C4A-AC2E-44954CEB48A0}" vid="{BA5F92C2-8A8A-9F42-AD70-47FE4F4E2076}"/>
    </a:ext>
  </a:extLst>
</a:theme>
</file>

<file path=ppt/theme/theme5.xml><?xml version="1.0" encoding="utf-8"?>
<a:theme xmlns:a="http://schemas.openxmlformats.org/drawingml/2006/main" name="Objec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F8BE712-EFD1-1C4A-AC2E-44954CEB48A0}" vid="{679F671C-F758-1F40-9892-B467DFB8E75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1505.028 Toolbox PPT Template 4</Template>
  <TotalTime>1827</TotalTime>
  <Words>199</Words>
  <Application>Microsoft Office PowerPoint</Application>
  <PresentationFormat>Custom</PresentationFormat>
  <Paragraphs>63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URW Grotesk Light</vt:lpstr>
      <vt:lpstr>URW Grotesk T</vt:lpstr>
      <vt:lpstr>URW Grotesk T Bold Condensed</vt:lpstr>
      <vt:lpstr>URW Grotesk T Light Condensed</vt:lpstr>
      <vt:lpstr>Branded Title Slide</vt:lpstr>
      <vt:lpstr>Title Slide</vt:lpstr>
      <vt:lpstr>Branded Subtitle</vt:lpstr>
      <vt:lpstr>Subtitle</vt:lpstr>
      <vt:lpstr>Objects</vt:lpstr>
      <vt:lpstr>Poultry Pests </vt:lpstr>
      <vt:lpstr>Poultry Insect Pests  Ectoparasites and Environmental</vt:lpstr>
      <vt:lpstr>PowerPoint Presentation</vt:lpstr>
      <vt:lpstr>PowerPoint Presentation</vt:lpstr>
      <vt:lpstr>PowerPoint Presentation</vt:lpstr>
      <vt:lpstr>PowerPoint Presentation</vt:lpstr>
      <vt:lpstr> </vt:lpstr>
      <vt:lpstr>Environmental – Insect Pests House flies</vt:lpstr>
      <vt:lpstr>Environmental – Insect Pests House Flies</vt:lpstr>
      <vt:lpstr>PowerPoint Presentation</vt:lpstr>
      <vt:lpstr>PowerPoint Presentation</vt:lpstr>
      <vt:lpstr>PowerPoint Presentation</vt:lpstr>
      <vt:lpstr> </vt:lpstr>
      <vt:lpstr> Structural Insect Pest –Darkling Beetle</vt:lpstr>
      <vt:lpstr>PowerPoint Presentation</vt:lpstr>
      <vt:lpstr>PowerPoint Presentation</vt:lpstr>
      <vt:lpstr>Darkling Beetle (Litter Beetle) - Impact</vt:lpstr>
      <vt:lpstr>Darkling Beetle (Litter Beetle) Management</vt:lpstr>
      <vt:lpstr> </vt:lpstr>
    </vt:vector>
  </TitlesOfParts>
  <Company>University of Nebraska - Lincoln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 Pest</dc:title>
  <dc:creator>Chemigation</dc:creator>
  <cp:lastModifiedBy>Reviewer</cp:lastModifiedBy>
  <cp:revision>58</cp:revision>
  <dcterms:created xsi:type="dcterms:W3CDTF">2016-07-18T14:14:16Z</dcterms:created>
  <dcterms:modified xsi:type="dcterms:W3CDTF">2016-08-01T14:59:30Z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2015-09-10T00:00:00Z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2015-09-10T00:00:00Z</vt:filetime>
  </property>
</Properties>
</file>