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7" r:id="rId3"/>
    <p:sldId id="323" r:id="rId4"/>
    <p:sldId id="347" r:id="rId5"/>
    <p:sldId id="319" r:id="rId6"/>
    <p:sldId id="321" r:id="rId7"/>
    <p:sldId id="320" r:id="rId8"/>
    <p:sldId id="322" r:id="rId9"/>
    <p:sldId id="366" r:id="rId10"/>
    <p:sldId id="348" r:id="rId11"/>
    <p:sldId id="262" r:id="rId12"/>
    <p:sldId id="268" r:id="rId13"/>
    <p:sldId id="263" r:id="rId14"/>
    <p:sldId id="266" r:id="rId15"/>
    <p:sldId id="367" r:id="rId16"/>
    <p:sldId id="361" r:id="rId17"/>
    <p:sldId id="362" r:id="rId18"/>
    <p:sldId id="363" r:id="rId19"/>
    <p:sldId id="364" r:id="rId20"/>
    <p:sldId id="365" r:id="rId21"/>
    <p:sldId id="349" r:id="rId22"/>
    <p:sldId id="353" r:id="rId23"/>
    <p:sldId id="355" r:id="rId24"/>
    <p:sldId id="350" r:id="rId25"/>
    <p:sldId id="356" r:id="rId26"/>
    <p:sldId id="358" r:id="rId27"/>
    <p:sldId id="357" r:id="rId28"/>
    <p:sldId id="351" r:id="rId29"/>
  </p:sldIdLst>
  <p:sldSz cx="18288000" cy="10287000"/>
  <p:notesSz cx="9388475" cy="7102475"/>
  <p:embeddedFontLst>
    <p:embeddedFont>
      <p:font typeface="Calibri" panose="020F0502020204030204" pitchFamily="34" charset="0"/>
      <p:regular r:id="rId31"/>
      <p:bold r:id="rId32"/>
      <p:italic r:id="rId33"/>
      <p:boldItalic r:id="rId34"/>
    </p:embeddedFont>
    <p:embeddedFont>
      <p:font typeface="Josefin Sans" pitchFamily="2" charset="0"/>
      <p:regular r:id="rId35"/>
      <p:bold r:id="rId36"/>
    </p:embeddedFont>
    <p:embeddedFont>
      <p:font typeface="Josefin Sans Bold" pitchFamily="2" charset="0"/>
      <p:regular r:id="rId37"/>
      <p:boldItalic r:id="rId38"/>
    </p:embeddedFont>
    <p:embeddedFont>
      <p:font typeface="Lato" panose="020F0502020204030203" pitchFamily="34" charset="0"/>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Pekarek" initials="KP" lastIdx="1" clrIdx="0">
    <p:extLst>
      <p:ext uri="{19B8F6BF-5375-455C-9EA6-DF929625EA0E}">
        <p15:presenceInfo xmlns:p15="http://schemas.microsoft.com/office/powerpoint/2012/main" userId="S::kpekarek2@unl.edu::83a5e5fb-93d5-498e-87ed-d0de914d7d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0000"/>
    <a:srgbClr val="85776C"/>
    <a:srgbClr val="0322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44204" autoAdjust="0"/>
  </p:normalViewPr>
  <p:slideViewPr>
    <p:cSldViewPr>
      <p:cViewPr varScale="1">
        <p:scale>
          <a:sx n="20" d="100"/>
          <a:sy n="20" d="100"/>
        </p:scale>
        <p:origin x="1027"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5424452" cy="266343"/>
          </a:xfrm>
          <a:prstGeom prst="rect">
            <a:avLst/>
          </a:prstGeom>
        </p:spPr>
        <p:txBody>
          <a:bodyPr vert="horz" lIns="94229" tIns="47114" rIns="94229" bIns="47114" rtlCol="0"/>
          <a:lstStyle>
            <a:lvl1pPr algn="l">
              <a:defRPr sz="1200"/>
            </a:lvl1pPr>
          </a:lstStyle>
          <a:p>
            <a:endParaRPr lang="cs-CZ"/>
          </a:p>
        </p:txBody>
      </p:sp>
      <p:sp>
        <p:nvSpPr>
          <p:cNvPr id="3" name="Date Placeholder 2"/>
          <p:cNvSpPr>
            <a:spLocks noGrp="1"/>
          </p:cNvSpPr>
          <p:nvPr>
            <p:ph type="dt" idx="1"/>
          </p:nvPr>
        </p:nvSpPr>
        <p:spPr>
          <a:xfrm>
            <a:off x="7091342" y="1"/>
            <a:ext cx="5424452" cy="266343"/>
          </a:xfrm>
          <a:prstGeom prst="rect">
            <a:avLst/>
          </a:prstGeom>
        </p:spPr>
        <p:txBody>
          <a:bodyPr vert="horz" lIns="94229" tIns="47114" rIns="94229" bIns="47114" rtlCol="0"/>
          <a:lstStyle>
            <a:lvl1pPr algn="r">
              <a:defRPr sz="1200"/>
            </a:lvl1pPr>
          </a:lstStyle>
          <a:p>
            <a:fld id="{B7268E1E-0E44-426D-905E-8AD9B19D2182}" type="datetimeFigureOut">
              <a:rPr lang="cs-CZ" smtClean="0"/>
              <a:t>13.03.2023</a:t>
            </a:fld>
            <a:endParaRPr lang="cs-CZ"/>
          </a:p>
        </p:txBody>
      </p:sp>
      <p:sp>
        <p:nvSpPr>
          <p:cNvPr id="4" name="Slide Image Placeholder 3"/>
          <p:cNvSpPr>
            <a:spLocks noGrp="1" noRot="1" noChangeAspect="1"/>
          </p:cNvSpPr>
          <p:nvPr>
            <p:ph type="sldImg" idx="2"/>
          </p:nvPr>
        </p:nvSpPr>
        <p:spPr>
          <a:xfrm>
            <a:off x="4486275" y="398463"/>
            <a:ext cx="3544888" cy="1993900"/>
          </a:xfrm>
          <a:prstGeom prst="rect">
            <a:avLst/>
          </a:prstGeom>
          <a:noFill/>
          <a:ln w="12700">
            <a:solidFill>
              <a:prstClr val="black"/>
            </a:solidFill>
          </a:ln>
        </p:spPr>
        <p:txBody>
          <a:bodyPr vert="horz" lIns="94229" tIns="47114" rIns="94229" bIns="47114" rtlCol="0" anchor="ctr"/>
          <a:lstStyle/>
          <a:p>
            <a:endParaRPr lang="cs-CZ"/>
          </a:p>
        </p:txBody>
      </p:sp>
      <p:sp>
        <p:nvSpPr>
          <p:cNvPr id="5" name="Notes Placeholder 4"/>
          <p:cNvSpPr>
            <a:spLocks noGrp="1"/>
          </p:cNvSpPr>
          <p:nvPr>
            <p:ph type="body" sz="quarter" idx="3"/>
          </p:nvPr>
        </p:nvSpPr>
        <p:spPr>
          <a:xfrm>
            <a:off x="1251798" y="2525325"/>
            <a:ext cx="10014373" cy="2393387"/>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5050650"/>
            <a:ext cx="5424452" cy="265110"/>
          </a:xfrm>
          <a:prstGeom prst="rect">
            <a:avLst/>
          </a:prstGeom>
        </p:spPr>
        <p:txBody>
          <a:bodyPr vert="horz" lIns="94229" tIns="47114" rIns="94229" bIns="47114" rtlCol="0" anchor="b"/>
          <a:lstStyle>
            <a:lvl1pPr algn="l">
              <a:defRPr sz="1200"/>
            </a:lvl1pPr>
          </a:lstStyle>
          <a:p>
            <a:endParaRPr lang="cs-CZ"/>
          </a:p>
        </p:txBody>
      </p:sp>
      <p:sp>
        <p:nvSpPr>
          <p:cNvPr id="7" name="Slide Number Placeholder 6"/>
          <p:cNvSpPr>
            <a:spLocks noGrp="1"/>
          </p:cNvSpPr>
          <p:nvPr>
            <p:ph type="sldNum" sz="quarter" idx="5"/>
          </p:nvPr>
        </p:nvSpPr>
        <p:spPr>
          <a:xfrm>
            <a:off x="7091342" y="5050650"/>
            <a:ext cx="5424452" cy="265110"/>
          </a:xfrm>
          <a:prstGeom prst="rect">
            <a:avLst/>
          </a:prstGeom>
        </p:spPr>
        <p:txBody>
          <a:bodyPr vert="horz" lIns="94229" tIns="47114" rIns="94229" bIns="47114"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5424452" cy="266343"/>
          </a:xfrm>
          <a:prstGeom prst="rect">
            <a:avLst/>
          </a:prstGeom>
        </p:spPr>
        <p:txBody>
          <a:bodyPr vert="horz" lIns="94229" tIns="47114" rIns="94229" bIns="47114" rtlCol="0"/>
          <a:lstStyle>
            <a:lvl1pPr algn="l">
              <a:defRPr sz="1200"/>
            </a:lvl1pPr>
          </a:lstStyle>
          <a:p>
            <a:endParaRPr lang="cs-CZ"/>
          </a:p>
        </p:txBody>
      </p:sp>
      <p:sp>
        <p:nvSpPr>
          <p:cNvPr id="3" name="Date Placeholder 2"/>
          <p:cNvSpPr>
            <a:spLocks noGrp="1"/>
          </p:cNvSpPr>
          <p:nvPr>
            <p:ph type="dt" idx="1"/>
          </p:nvPr>
        </p:nvSpPr>
        <p:spPr>
          <a:xfrm>
            <a:off x="7091342" y="1"/>
            <a:ext cx="5424452" cy="266343"/>
          </a:xfrm>
          <a:prstGeom prst="rect">
            <a:avLst/>
          </a:prstGeom>
        </p:spPr>
        <p:txBody>
          <a:bodyPr vert="horz" lIns="94229" tIns="47114" rIns="94229" bIns="47114" rtlCol="0"/>
          <a:lstStyle>
            <a:lvl1pPr algn="r">
              <a:defRPr sz="1200"/>
            </a:lvl1pPr>
          </a:lstStyle>
          <a:p>
            <a:fld id="{B7268E1E-0E44-426D-905E-8AD9B19D2182}" type="datetimeFigureOut">
              <a:rPr lang="cs-CZ" smtClean="0"/>
              <a:t>13.03.2023</a:t>
            </a:fld>
            <a:endParaRPr lang="cs-CZ"/>
          </a:p>
        </p:txBody>
      </p:sp>
      <p:sp>
        <p:nvSpPr>
          <p:cNvPr id="4" name="Slide Image Placeholder 3"/>
          <p:cNvSpPr>
            <a:spLocks noGrp="1" noRot="1" noChangeAspect="1"/>
          </p:cNvSpPr>
          <p:nvPr>
            <p:ph type="sldImg" idx="2"/>
          </p:nvPr>
        </p:nvSpPr>
        <p:spPr>
          <a:xfrm>
            <a:off x="4486275" y="398463"/>
            <a:ext cx="3544888" cy="1993900"/>
          </a:xfrm>
          <a:prstGeom prst="rect">
            <a:avLst/>
          </a:prstGeom>
          <a:noFill/>
          <a:ln w="12700">
            <a:solidFill>
              <a:prstClr val="black"/>
            </a:solidFill>
          </a:ln>
        </p:spPr>
        <p:txBody>
          <a:bodyPr vert="horz" lIns="94229" tIns="47114" rIns="94229" bIns="47114" rtlCol="0" anchor="ctr"/>
          <a:lstStyle/>
          <a:p>
            <a:endParaRPr lang="cs-CZ"/>
          </a:p>
        </p:txBody>
      </p:sp>
      <p:sp>
        <p:nvSpPr>
          <p:cNvPr id="5" name="Notes Placeholder 4"/>
          <p:cNvSpPr>
            <a:spLocks noGrp="1"/>
          </p:cNvSpPr>
          <p:nvPr>
            <p:ph type="body" sz="quarter" idx="3"/>
          </p:nvPr>
        </p:nvSpPr>
        <p:spPr>
          <a:xfrm>
            <a:off x="1251798" y="2525325"/>
            <a:ext cx="10014373" cy="2393387"/>
          </a:xfrm>
          <a:prstGeom prst="rect">
            <a:avLst/>
          </a:prstGeom>
        </p:spPr>
        <p:txBody>
          <a:bodyPr vert="horz" lIns="94229" tIns="47114" rIns="94229" bIns="47114" rtlCol="0"/>
          <a:lstStyle/>
          <a:p>
            <a:pPr lvl="0"/>
            <a:r>
              <a:rPr lang="en-US" dirty="0"/>
              <a:t>**Introduce the speakers and give an overview of the In-Service program.**</a:t>
            </a:r>
          </a:p>
          <a:p>
            <a:pPr lvl="0"/>
            <a:endParaRPr lang="en-US" dirty="0"/>
          </a:p>
          <a:p>
            <a:pPr lvl="0"/>
            <a:r>
              <a:rPr lang="en-US" dirty="0"/>
              <a:t>Nebraskans have recognized that nitrate in groundwater has a significant impact on Nebraskans as a result of its presence in drinking water.  Today’s in-service will focus on understanding one method which Nebraska legislators have recently identified as a priority to address high nitrate concentrations throughout the state – Reverse Osmosis. </a:t>
            </a:r>
          </a:p>
        </p:txBody>
      </p:sp>
      <p:sp>
        <p:nvSpPr>
          <p:cNvPr id="6" name="Footer Placeholder 5"/>
          <p:cNvSpPr>
            <a:spLocks noGrp="1"/>
          </p:cNvSpPr>
          <p:nvPr>
            <p:ph type="ftr" sz="quarter" idx="4"/>
          </p:nvPr>
        </p:nvSpPr>
        <p:spPr>
          <a:xfrm>
            <a:off x="0" y="5050650"/>
            <a:ext cx="5424452" cy="265110"/>
          </a:xfrm>
          <a:prstGeom prst="rect">
            <a:avLst/>
          </a:prstGeom>
        </p:spPr>
        <p:txBody>
          <a:bodyPr vert="horz" lIns="94229" tIns="47114" rIns="94229" bIns="47114" rtlCol="0" anchor="b"/>
          <a:lstStyle>
            <a:lvl1pPr algn="l">
              <a:defRPr sz="1200"/>
            </a:lvl1pPr>
          </a:lstStyle>
          <a:p>
            <a:endParaRPr lang="cs-CZ"/>
          </a:p>
        </p:txBody>
      </p:sp>
      <p:sp>
        <p:nvSpPr>
          <p:cNvPr id="7" name="Slide Number Placeholder 6"/>
          <p:cNvSpPr>
            <a:spLocks noGrp="1"/>
          </p:cNvSpPr>
          <p:nvPr>
            <p:ph type="sldNum" sz="quarter" idx="5"/>
          </p:nvPr>
        </p:nvSpPr>
        <p:spPr>
          <a:xfrm>
            <a:off x="7091342" y="5050650"/>
            <a:ext cx="5424452" cy="265110"/>
          </a:xfrm>
          <a:prstGeom prst="rect">
            <a:avLst/>
          </a:prstGeom>
        </p:spPr>
        <p:txBody>
          <a:bodyPr vert="horz" lIns="94229" tIns="47114" rIns="94229" bIns="47114"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pPr algn="l">
              <a:buFont typeface="Arial" panose="020B0604020202020204" pitchFamily="34" charset="0"/>
              <a:buNone/>
            </a:pPr>
            <a:r>
              <a:rPr lang="en-US" b="1" i="0" dirty="0">
                <a:solidFill>
                  <a:srgbClr val="000000"/>
                </a:solidFill>
                <a:effectLst/>
                <a:latin typeface="Lato" panose="020F0502020204030203" pitchFamily="34" charset="0"/>
              </a:rPr>
              <a:t>So, as you’ll recall, the maximum contaminant level for nitrate and drinking water is 10 parts per million, </a:t>
            </a:r>
            <a:r>
              <a:rPr lang="en-US" b="0" i="0" dirty="0">
                <a:solidFill>
                  <a:srgbClr val="000000"/>
                </a:solidFill>
                <a:effectLst/>
                <a:latin typeface="Lato" panose="020F0502020204030203" pitchFamily="34" charset="0"/>
              </a:rPr>
              <a:t>and this was set for infant development of methemoglobinemia. </a:t>
            </a:r>
          </a:p>
          <a:p>
            <a:pPr algn="l">
              <a:buFont typeface="Arial" panose="020B0604020202020204" pitchFamily="34" charset="0"/>
              <a:buChar char="•"/>
            </a:pPr>
            <a:endParaRPr lang="en-US" b="0" i="0" dirty="0">
              <a:solidFill>
                <a:srgbClr val="000000"/>
              </a:solidFill>
              <a:effectLst/>
              <a:latin typeface="Lato" panose="020F0502020204030203" pitchFamily="34" charset="0"/>
            </a:endParaRPr>
          </a:p>
          <a:p>
            <a:pPr algn="l">
              <a:buFont typeface="Arial" panose="020B0604020202020204" pitchFamily="34" charset="0"/>
              <a:buChar char="•"/>
            </a:pPr>
            <a:r>
              <a:rPr lang="en-US" b="0" i="0" dirty="0">
                <a:solidFill>
                  <a:srgbClr val="000000"/>
                </a:solidFill>
                <a:effectLst/>
                <a:latin typeface="Lato" panose="020F0502020204030203" pitchFamily="34" charset="0"/>
              </a:rPr>
              <a:t>So in the late 19 hundreds physicians started seeing a lot of cases of infants experiencing methemoglobinemia, and they discovered that all of these infants were drinking formula that was mixed with levels water that had high nitrate concentrations. What they found was that at 10 ppm, infants seemed to avoid this condition. But note, this was not set for any other health outcomes. </a:t>
            </a:r>
          </a:p>
          <a:p>
            <a:pPr algn="l">
              <a:buFont typeface="Arial" panose="020B0604020202020204" pitchFamily="34" charset="0"/>
              <a:buChar char="•"/>
            </a:pPr>
            <a:r>
              <a:rPr lang="en-US" b="0" i="0" dirty="0">
                <a:solidFill>
                  <a:srgbClr val="000000"/>
                </a:solidFill>
                <a:effectLst/>
                <a:latin typeface="Lato" panose="020F0502020204030203" pitchFamily="34" charset="0"/>
              </a:rPr>
              <a:t>So in the late 19 hundreds, many studies have come out trying to understand if there are any other health outcomes related, and these studies continue to be published. Some have taken place right here in Nebraska by the University of Nebraska Medical Center and the University of Nebraska, Lincoln, and they have found that higher concentrations of nitrate and drinking water have been linked to other for health outcomes as well. So the strongest links are minor health ailments, methemoglobinemia, pre-term birth issues, birth defects, pediatric cancers and adult cancers.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024279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00000"/>
                </a:solidFill>
                <a:effectLst/>
                <a:latin typeface="Lato" panose="020F0502020204030203" pitchFamily="34" charset="0"/>
              </a:rPr>
              <a:t>So this is just a summary of some of the adult health research that's been going on relating nitrate contaminated water and human health. So, as I just mentioned, the minor health ailments such as increased heart rate, nausea, headaches, abdominal cramps.</a:t>
            </a:r>
          </a:p>
          <a:p>
            <a:pPr algn="l">
              <a:buFont typeface="Arial" panose="020B0604020202020204" pitchFamily="34" charset="0"/>
              <a:buNone/>
            </a:pPr>
            <a:endParaRPr lang="en-US" b="0" i="0" dirty="0">
              <a:solidFill>
                <a:srgbClr val="000000"/>
              </a:solidFill>
              <a:effectLst/>
              <a:latin typeface="Lato" panose="020F0502020204030203" pitchFamily="34" charset="0"/>
            </a:endParaRPr>
          </a:p>
          <a:p>
            <a:pPr algn="l">
              <a:buFont typeface="Arial" panose="020B0604020202020204" pitchFamily="34" charset="0"/>
              <a:buChar char="•"/>
            </a:pPr>
            <a:r>
              <a:rPr lang="en-US" b="0" i="0" dirty="0">
                <a:solidFill>
                  <a:srgbClr val="000000"/>
                </a:solidFill>
                <a:effectLst/>
                <a:latin typeface="Lato" panose="020F0502020204030203" pitchFamily="34" charset="0"/>
              </a:rPr>
              <a:t>Cancers are highly studied in relationship to nitrate and potentially associated cancers are colorectal cancer and thyroid disease. They're the most common cancers we've been seeing as well as kidney cancer, bladder, cancer, and non </a:t>
            </a:r>
            <a:r>
              <a:rPr lang="en-US" b="0" i="0" dirty="0" err="1">
                <a:solidFill>
                  <a:srgbClr val="000000"/>
                </a:solidFill>
                <a:effectLst/>
                <a:latin typeface="Lato" panose="020F0502020204030203" pitchFamily="34" charset="0"/>
              </a:rPr>
              <a:t>hodgkin's</a:t>
            </a:r>
            <a:r>
              <a:rPr lang="en-US" b="0" i="0" dirty="0">
                <a:solidFill>
                  <a:srgbClr val="000000"/>
                </a:solidFill>
                <a:effectLst/>
                <a:latin typeface="Lato" panose="020F0502020204030203" pitchFamily="34" charset="0"/>
              </a:rPr>
              <a:t> lymphoma.</a:t>
            </a:r>
          </a:p>
          <a:p>
            <a:pPr algn="l">
              <a:buFont typeface="Arial" panose="020B0604020202020204" pitchFamily="34" charset="0"/>
              <a:buChar char="•"/>
            </a:pPr>
            <a:endParaRPr lang="en-US" b="0" i="0" dirty="0">
              <a:solidFill>
                <a:srgbClr val="000000"/>
              </a:solidFill>
              <a:effectLst/>
              <a:latin typeface="Lato" panose="020F0502020204030203" pitchFamily="34" charset="0"/>
            </a:endParaRPr>
          </a:p>
          <a:p>
            <a:pPr algn="l">
              <a:buFont typeface="Arial" panose="020B0604020202020204" pitchFamily="34" charset="0"/>
              <a:buChar char="•"/>
            </a:pPr>
            <a:r>
              <a:rPr lang="en-US" b="0" i="0" dirty="0">
                <a:solidFill>
                  <a:srgbClr val="000000"/>
                </a:solidFill>
                <a:effectLst/>
                <a:latin typeface="Lato" panose="020F0502020204030203" pitchFamily="34" charset="0"/>
              </a:rPr>
              <a:t>Other studies have tried to see the link between Alzheimer's diabetes and Parkinson's. That research is relatively newer and still happening.</a:t>
            </a:r>
          </a:p>
          <a:p>
            <a:pPr algn="l">
              <a:buFont typeface="Arial" panose="020B0604020202020204" pitchFamily="34" charset="0"/>
              <a:buChar char="•"/>
            </a:pPr>
            <a:endParaRPr lang="en-US" b="0" i="0" dirty="0">
              <a:solidFill>
                <a:srgbClr val="000000"/>
              </a:solidFill>
              <a:effectLst/>
              <a:latin typeface="Lato" panose="020F0502020204030203" pitchFamily="34" charset="0"/>
            </a:endParaRPr>
          </a:p>
          <a:p>
            <a:pPr algn="l">
              <a:buFont typeface="Arial" panose="020B0604020202020204" pitchFamily="34" charset="0"/>
              <a:buChar char="•"/>
            </a:pPr>
            <a:r>
              <a:rPr lang="en-US" b="0" i="0" dirty="0">
                <a:solidFill>
                  <a:srgbClr val="000000"/>
                </a:solidFill>
                <a:effectLst/>
                <a:latin typeface="Lato" panose="020F0502020204030203" pitchFamily="34" charset="0"/>
              </a:rPr>
              <a:t>And finally, maternal and fetal health issues are of high concern and very important. We focus a lot of our efforts on and those involved miscarriages, preterm births, fetal growth with dis restrictions and birth defects.</a:t>
            </a:r>
          </a:p>
          <a:p>
            <a:pPr algn="l">
              <a:buFont typeface="Arial" panose="020B0604020202020204" pitchFamily="34" charset="0"/>
              <a:buChar char="•"/>
            </a:pPr>
            <a:endParaRPr lang="en-US" b="0" i="0" dirty="0">
              <a:solidFill>
                <a:srgbClr val="000000"/>
              </a:solidFill>
              <a:effectLst/>
              <a:latin typeface="Lato" panose="020F0502020204030203" pitchFamily="34" charset="0"/>
            </a:endParaRPr>
          </a:p>
          <a:p>
            <a:pPr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142976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00000"/>
                </a:solidFill>
                <a:effectLst/>
                <a:latin typeface="Lato" panose="020F0502020204030203" pitchFamily="34" charset="0"/>
              </a:rPr>
              <a:t>So I wanted to show this map just to kind of give you all an idea of birth effects in Nebraska. So the national birth effect. rate is 3 point. 3 of all live births, and the average rate in Nebraska is 5.8%. </a:t>
            </a:r>
          </a:p>
          <a:p>
            <a:pPr algn="l">
              <a:buFont typeface="Arial" panose="020B0604020202020204" pitchFamily="34" charset="0"/>
              <a:buChar char="•"/>
            </a:pPr>
            <a:r>
              <a:rPr lang="en-US" b="0" i="0" dirty="0">
                <a:solidFill>
                  <a:srgbClr val="000000"/>
                </a:solidFill>
                <a:effectLst/>
                <a:latin typeface="Lato" panose="020F0502020204030203" pitchFamily="34" charset="0"/>
              </a:rPr>
              <a:t>The darker purple is where there are higher rates of birth defects as compared to lighter purple where there are fewer birth defects seen, and especially over in eastern Nebraska, you can see that some counties reach 9 to 12% of all live births, which is triple or quadruple the national average. </a:t>
            </a:r>
          </a:p>
          <a:p>
            <a:pPr algn="l">
              <a:buFont typeface="Arial" panose="020B0604020202020204" pitchFamily="34" charset="0"/>
              <a:buChar char="•"/>
            </a:pPr>
            <a:endParaRPr lang="en-US" b="0" i="0" dirty="0">
              <a:solidFill>
                <a:srgbClr val="000000"/>
              </a:solidFill>
              <a:effectLst/>
              <a:latin typeface="Lato" panose="020F0502020204030203" pitchFamily="34" charset="0"/>
            </a:endParaRPr>
          </a:p>
          <a:p>
            <a:pPr algn="l">
              <a:buFont typeface="Arial" panose="020B0604020202020204" pitchFamily="34" charset="0"/>
              <a:buChar char="•"/>
            </a:pPr>
            <a:r>
              <a:rPr lang="en-US" b="0" i="0" dirty="0">
                <a:solidFill>
                  <a:srgbClr val="000000"/>
                </a:solidFill>
                <a:effectLst/>
                <a:latin typeface="Lato" panose="020F0502020204030203" pitchFamily="34" charset="0"/>
              </a:rPr>
              <a:t>This is really concerning and they also found that these counties, with the higher birth defects, have had a greater prevalence of </a:t>
            </a:r>
            <a:r>
              <a:rPr lang="en-US" b="0" i="0" dirty="0" err="1">
                <a:solidFill>
                  <a:srgbClr val="000000"/>
                </a:solidFill>
                <a:effectLst/>
                <a:latin typeface="Lato" panose="020F0502020204030203" pitchFamily="34" charset="0"/>
              </a:rPr>
              <a:t>agricchemicals</a:t>
            </a:r>
            <a:r>
              <a:rPr lang="en-US" b="0" i="0" dirty="0">
                <a:solidFill>
                  <a:srgbClr val="000000"/>
                </a:solidFill>
                <a:effectLst/>
                <a:latin typeface="Lato" panose="020F0502020204030203" pitchFamily="34" charset="0"/>
              </a:rPr>
              <a:t> in the water.</a:t>
            </a:r>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628179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000000"/>
                </a:solidFill>
                <a:effectLst/>
                <a:latin typeface="Lato" panose="020F0502020204030203" pitchFamily="34" charset="0"/>
              </a:rPr>
              <a:t>So there's also been health issues in Children's Research as well</a:t>
            </a:r>
          </a:p>
          <a:p>
            <a:pPr algn="l">
              <a:buFont typeface="Arial" panose="020B0604020202020204" pitchFamily="34" charset="0"/>
              <a:buChar char="•"/>
            </a:pPr>
            <a:endParaRPr lang="en-US" b="1" i="0" dirty="0">
              <a:solidFill>
                <a:srgbClr val="000000"/>
              </a:solidFill>
              <a:effectLst/>
              <a:latin typeface="Lato" panose="020F0502020204030203" pitchFamily="34" charset="0"/>
            </a:endParaRPr>
          </a:p>
          <a:p>
            <a:pPr algn="l">
              <a:buFont typeface="Arial" panose="020B0604020202020204" pitchFamily="34" charset="0"/>
              <a:buChar char="•"/>
            </a:pPr>
            <a:r>
              <a:rPr lang="en-US" b="1" i="0" dirty="0">
                <a:solidFill>
                  <a:srgbClr val="000000"/>
                </a:solidFill>
                <a:effectLst/>
                <a:latin typeface="Lato" panose="020F0502020204030203" pitchFamily="34" charset="0"/>
              </a:rPr>
              <a:t>Methemoglobinemia and blue baby syndrome h</a:t>
            </a:r>
            <a:r>
              <a:rPr lang="en-US" b="0" i="0" dirty="0">
                <a:solidFill>
                  <a:srgbClr val="000000"/>
                </a:solidFill>
                <a:effectLst/>
                <a:latin typeface="Lato" panose="020F0502020204030203" pitchFamily="34" charset="0"/>
              </a:rPr>
              <a:t>as been found within infants less than 6 months. Pediatric brain cancers and Non-</a:t>
            </a:r>
            <a:r>
              <a:rPr lang="en-US" b="0" i="0" dirty="0" err="1">
                <a:solidFill>
                  <a:srgbClr val="000000"/>
                </a:solidFill>
                <a:effectLst/>
                <a:latin typeface="Lato" panose="020F0502020204030203" pitchFamily="34" charset="0"/>
              </a:rPr>
              <a:t>hodgkin's</a:t>
            </a:r>
            <a:r>
              <a:rPr lang="en-US" b="0" i="0" dirty="0">
                <a:solidFill>
                  <a:srgbClr val="000000"/>
                </a:solidFill>
                <a:effectLst/>
                <a:latin typeface="Lato" panose="020F0502020204030203" pitchFamily="34" charset="0"/>
              </a:rPr>
              <a:t> lymphoma have also been identified to have strong links with high nitrate concentrations in drinking water. </a:t>
            </a:r>
          </a:p>
          <a:p>
            <a:endParaRPr lang="en-US" dirty="0"/>
          </a:p>
          <a:p>
            <a:pPr algn="l">
              <a:buFont typeface="Arial" panose="020B0604020202020204" pitchFamily="34" charset="0"/>
              <a:buChar char="•"/>
            </a:pPr>
            <a:endParaRPr lang="en-US" b="0" i="0" dirty="0">
              <a:solidFill>
                <a:srgbClr val="000000"/>
              </a:solidFill>
              <a:effectLst/>
              <a:latin typeface="Lato" panose="020F0502020204030203" pitchFamily="34" charset="0"/>
            </a:endParaRPr>
          </a:p>
          <a:p>
            <a:pPr algn="l">
              <a:buFont typeface="Arial" panose="020B0604020202020204" pitchFamily="34" charset="0"/>
              <a:buChar char="•"/>
            </a:pPr>
            <a:r>
              <a:rPr lang="en-US" b="0" i="0" dirty="0">
                <a:solidFill>
                  <a:srgbClr val="000000"/>
                </a:solidFill>
                <a:effectLst/>
                <a:latin typeface="Lato" panose="020F0502020204030203" pitchFamily="34" charset="0"/>
              </a:rPr>
              <a:t>Martha Rhodes did a partner study right here in Nebraska, and she found that with non-</a:t>
            </a:r>
            <a:r>
              <a:rPr lang="en-US" b="0" i="0" dirty="0" err="1">
                <a:solidFill>
                  <a:srgbClr val="000000"/>
                </a:solidFill>
                <a:effectLst/>
                <a:latin typeface="Lato" panose="020F0502020204030203" pitchFamily="34" charset="0"/>
              </a:rPr>
              <a:t>hodgkin's</a:t>
            </a:r>
            <a:r>
              <a:rPr lang="en-US" b="0" i="0" dirty="0">
                <a:solidFill>
                  <a:srgbClr val="000000"/>
                </a:solidFill>
                <a:effectLst/>
                <a:latin typeface="Lato" panose="020F0502020204030203" pitchFamily="34" charset="0"/>
              </a:rPr>
              <a:t> lymphoma, there is a three-fold increase in risk with nitrate and atrazine in the water in the Nebraska study increased risk of developing on Hodgkin's lymphoma.</a:t>
            </a:r>
          </a:p>
          <a:p>
            <a:pPr algn="l">
              <a:buFont typeface="Arial" panose="020B0604020202020204" pitchFamily="34" charset="0"/>
              <a:buChar char="•"/>
            </a:pPr>
            <a:endParaRPr lang="en-US" b="0" i="0" dirty="0">
              <a:solidFill>
                <a:srgbClr val="000000"/>
              </a:solidFill>
              <a:effectLst/>
              <a:latin typeface="Lato" panose="020F0502020204030203" pitchFamily="34" charset="0"/>
            </a:endParaRPr>
          </a:p>
          <a:p>
            <a:pPr algn="l">
              <a:buFont typeface="Arial" panose="020B0604020202020204" pitchFamily="34" charset="0"/>
              <a:buChar char="•"/>
            </a:pPr>
            <a:endParaRPr lang="en-US" b="0" i="0" dirty="0">
              <a:solidFill>
                <a:srgbClr val="000000"/>
              </a:solidFill>
              <a:effectLst/>
              <a:latin typeface="Lato" panose="020F0502020204030203" pitchFamily="34" charset="0"/>
            </a:endParaRPr>
          </a:p>
          <a:p>
            <a:pPr algn="l">
              <a:buFont typeface="Arial" panose="020B0604020202020204" pitchFamily="34" charset="0"/>
              <a:buChar char="•"/>
            </a:pP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466230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00000"/>
                </a:solidFill>
                <a:effectLst/>
                <a:latin typeface="Lato" panose="020F0502020204030203" pitchFamily="34" charset="0"/>
              </a:rPr>
              <a:t>In Nebraska, we have a high rate of pediatric cancer. Our incidence is among the top 5 States in the entire U.S. and within the </a:t>
            </a:r>
            <a:r>
              <a:rPr lang="en-US" b="0" i="0" dirty="0" err="1">
                <a:solidFill>
                  <a:srgbClr val="000000"/>
                </a:solidFill>
                <a:effectLst/>
                <a:latin typeface="Lato" panose="020F0502020204030203" pitchFamily="34" charset="0"/>
              </a:rPr>
              <a:t>midwest</a:t>
            </a:r>
            <a:r>
              <a:rPr lang="en-US" b="0" i="0" dirty="0">
                <a:solidFill>
                  <a:srgbClr val="000000"/>
                </a:solidFill>
                <a:effectLst/>
                <a:latin typeface="Lato" panose="020F0502020204030203" pitchFamily="34" charset="0"/>
              </a:rPr>
              <a:t> we have the highest rate. So, as you can see on this map, the average Midwest incidence of pediatric cancer is 172.9, and our average instance within Nebraska is 183.2. </a:t>
            </a:r>
          </a:p>
          <a:p>
            <a:pPr algn="l">
              <a:buFont typeface="Arial" panose="020B0604020202020204" pitchFamily="34" charset="0"/>
              <a:buChar char="•"/>
            </a:pPr>
            <a:endParaRPr lang="en-US" b="0" i="0" dirty="0">
              <a:solidFill>
                <a:srgbClr val="000000"/>
              </a:solidFill>
              <a:effectLst/>
              <a:latin typeface="Lato" panose="020F0502020204030203" pitchFamily="34" charset="0"/>
            </a:endParaRPr>
          </a:p>
          <a:p>
            <a:pPr algn="l">
              <a:buFont typeface="Arial" panose="020B0604020202020204" pitchFamily="34" charset="0"/>
              <a:buChar char="•"/>
            </a:pPr>
            <a:r>
              <a:rPr lang="en-US" b="0" i="0" dirty="0">
                <a:solidFill>
                  <a:srgbClr val="000000"/>
                </a:solidFill>
                <a:effectLst/>
                <a:latin typeface="Lato" panose="020F0502020204030203" pitchFamily="34" charset="0"/>
              </a:rPr>
              <a:t>So regardless of age, there are significant health implications of having high nitrate concentrations in Nebraskan’s drinking water.</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460878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5424452" cy="266343"/>
          </a:xfrm>
          <a:prstGeom prst="rect">
            <a:avLst/>
          </a:prstGeom>
        </p:spPr>
        <p:txBody>
          <a:bodyPr vert="horz" lIns="94229" tIns="47114" rIns="94229" bIns="47114" rtlCol="0"/>
          <a:lstStyle>
            <a:lvl1pPr algn="l">
              <a:defRPr sz="1200"/>
            </a:lvl1pPr>
          </a:lstStyle>
          <a:p>
            <a:endParaRPr lang="cs-CZ"/>
          </a:p>
        </p:txBody>
      </p:sp>
      <p:sp>
        <p:nvSpPr>
          <p:cNvPr id="3" name="Date Placeholder 2"/>
          <p:cNvSpPr>
            <a:spLocks noGrp="1"/>
          </p:cNvSpPr>
          <p:nvPr>
            <p:ph type="dt" idx="1"/>
          </p:nvPr>
        </p:nvSpPr>
        <p:spPr>
          <a:xfrm>
            <a:off x="7091342" y="1"/>
            <a:ext cx="5424452" cy="266343"/>
          </a:xfrm>
          <a:prstGeom prst="rect">
            <a:avLst/>
          </a:prstGeom>
        </p:spPr>
        <p:txBody>
          <a:bodyPr vert="horz" lIns="94229" tIns="47114" rIns="94229" bIns="47114" rtlCol="0"/>
          <a:lstStyle>
            <a:lvl1pPr algn="r">
              <a:defRPr sz="1200"/>
            </a:lvl1pPr>
          </a:lstStyle>
          <a:p>
            <a:fld id="{B7268E1E-0E44-426D-905E-8AD9B19D2182}" type="datetimeFigureOut">
              <a:rPr lang="cs-CZ" smtClean="0"/>
              <a:t>13.03.2023</a:t>
            </a:fld>
            <a:endParaRPr lang="cs-CZ"/>
          </a:p>
        </p:txBody>
      </p:sp>
      <p:sp>
        <p:nvSpPr>
          <p:cNvPr id="4" name="Slide Image Placeholder 3"/>
          <p:cNvSpPr>
            <a:spLocks noGrp="1" noRot="1" noChangeAspect="1"/>
          </p:cNvSpPr>
          <p:nvPr>
            <p:ph type="sldImg" idx="2"/>
          </p:nvPr>
        </p:nvSpPr>
        <p:spPr>
          <a:xfrm>
            <a:off x="4486275" y="398463"/>
            <a:ext cx="3544888" cy="1993900"/>
          </a:xfrm>
          <a:prstGeom prst="rect">
            <a:avLst/>
          </a:prstGeom>
          <a:noFill/>
          <a:ln w="12700">
            <a:solidFill>
              <a:prstClr val="black"/>
            </a:solidFill>
          </a:ln>
        </p:spPr>
        <p:txBody>
          <a:bodyPr vert="horz" lIns="94229" tIns="47114" rIns="94229" bIns="47114" rtlCol="0" anchor="ctr"/>
          <a:lstStyle/>
          <a:p>
            <a:endParaRPr lang="cs-CZ"/>
          </a:p>
        </p:txBody>
      </p:sp>
      <p:sp>
        <p:nvSpPr>
          <p:cNvPr id="5" name="Notes Placeholder 4"/>
          <p:cNvSpPr>
            <a:spLocks noGrp="1"/>
          </p:cNvSpPr>
          <p:nvPr>
            <p:ph type="body" sz="quarter" idx="3"/>
          </p:nvPr>
        </p:nvSpPr>
        <p:spPr>
          <a:xfrm>
            <a:off x="1251798" y="2525325"/>
            <a:ext cx="10014373" cy="2393387"/>
          </a:xfrm>
          <a:prstGeom prst="rect">
            <a:avLst/>
          </a:prstGeom>
        </p:spPr>
        <p:txBody>
          <a:bodyPr vert="horz" lIns="94229" tIns="47114" rIns="94229" bIns="47114" rtlCol="0"/>
          <a:lstStyle/>
          <a:p>
            <a:pPr lvl="0"/>
            <a:r>
              <a:rPr lang="en-US" sz="1900" dirty="0">
                <a:solidFill>
                  <a:srgbClr val="424240"/>
                </a:solidFill>
                <a:latin typeface="Calibri" panose="020F0502020204030204" pitchFamily="34" charset="0"/>
              </a:rPr>
              <a:t>Nitrogen is a vital nutrient that helps plants and crops grow. It is essential to Nebraska's agricultural industry and economy.  But `high concentrations in our water are harmful to people and nature. </a:t>
            </a:r>
          </a:p>
          <a:p>
            <a:pPr lvl="0"/>
            <a:endParaRPr lang="en-US" sz="1900" dirty="0">
              <a:solidFill>
                <a:srgbClr val="424240"/>
              </a:solidFill>
              <a:latin typeface="Calibri" panose="020F0502020204030204" pitchFamily="34" charset="0"/>
            </a:endParaRPr>
          </a:p>
          <a:p>
            <a:pPr algn="l" rtl="0" fontAlgn="base">
              <a:buFont typeface="Arial" panose="020B0604020202020204" pitchFamily="34" charset="0"/>
              <a:buNone/>
            </a:pPr>
            <a:r>
              <a:rPr lang="en-US" sz="1900" dirty="0">
                <a:solidFill>
                  <a:srgbClr val="000000"/>
                </a:solidFill>
                <a:latin typeface="Calibri" panose="020F0502020204030204" pitchFamily="34" charset="0"/>
              </a:rPr>
              <a:t>When Nitrogen enters a soil system, bacteria in the soil convert atmospheric Nitrogen into Ammonium.  Different bacteria then change ammonia into Nitrite.  And yet another bacteria turns that into Nitrate. All these forms of nitrogen are available for plants - especially Nitrate, which is the easiest form for plants to use. </a:t>
            </a:r>
          </a:p>
          <a:p>
            <a:pPr algn="l" rtl="0" fontAlgn="base">
              <a:buFont typeface="Arial" panose="020B0604020202020204" pitchFamily="34" charset="0"/>
              <a:buNone/>
            </a:pPr>
            <a:endParaRPr lang="en-US" sz="1900" dirty="0">
              <a:solidFill>
                <a:srgbClr val="000000"/>
              </a:solidFill>
              <a:latin typeface="Calibri" panose="020F0502020204030204" pitchFamily="34" charset="0"/>
            </a:endParaRPr>
          </a:p>
          <a:p>
            <a:pPr algn="l" rtl="0" fontAlgn="base">
              <a:buFont typeface="Arial" panose="020B0604020202020204" pitchFamily="34" charset="0"/>
              <a:buNone/>
            </a:pPr>
            <a:r>
              <a:rPr lang="en-US" sz="1900" dirty="0">
                <a:solidFill>
                  <a:srgbClr val="000000"/>
                </a:solidFill>
                <a:latin typeface="Calibri" panose="020F0502020204030204" pitchFamily="34" charset="0"/>
              </a:rPr>
              <a:t>And that nitrate is why we’re here today.  Nitrogen leaves the soil when a crop gets harvested, when it becomes gaseous and returns to the atmosphere, or when water carries it away to surface water or groundwater. </a:t>
            </a:r>
          </a:p>
          <a:p>
            <a:pPr algn="l" rtl="0" fontAlgn="base">
              <a:buFont typeface="Arial" panose="020B0604020202020204" pitchFamily="34" charset="0"/>
              <a:buNone/>
            </a:pPr>
            <a:endParaRPr lang="en-US" sz="1900" dirty="0">
              <a:solidFill>
                <a:srgbClr val="424240"/>
              </a:solidFill>
              <a:latin typeface="Calibri" panose="020F0502020204030204" pitchFamily="34" charset="0"/>
            </a:endParaRPr>
          </a:p>
          <a:p>
            <a:pPr algn="l" rtl="0" fontAlgn="base">
              <a:buFont typeface="Arial" panose="020B0604020202020204" pitchFamily="34" charset="0"/>
              <a:buNone/>
            </a:pPr>
            <a:r>
              <a:rPr lang="en-US" sz="1900" dirty="0">
                <a:solidFill>
                  <a:srgbClr val="424240"/>
                </a:solidFill>
                <a:latin typeface="Calibri" panose="020F0502020204030204" pitchFamily="34" charset="0"/>
              </a:rPr>
              <a:t>When nitrogen leaves the part of the soil where the roots are located, it becomes a liability for groundwater, surface water, and community vitality. </a:t>
            </a:r>
            <a:endParaRPr lang="en-US" sz="1900" dirty="0">
              <a:solidFill>
                <a:srgbClr val="000000"/>
              </a:solidFill>
              <a:latin typeface="Calibri" panose="020F0502020204030204" pitchFamily="34" charset="0"/>
            </a:endParaRPr>
          </a:p>
          <a:p>
            <a:pPr lvl="0"/>
            <a:endParaRPr lang="en-US" dirty="0"/>
          </a:p>
        </p:txBody>
      </p:sp>
      <p:sp>
        <p:nvSpPr>
          <p:cNvPr id="6" name="Footer Placeholder 5"/>
          <p:cNvSpPr>
            <a:spLocks noGrp="1"/>
          </p:cNvSpPr>
          <p:nvPr>
            <p:ph type="ftr" sz="quarter" idx="4"/>
          </p:nvPr>
        </p:nvSpPr>
        <p:spPr>
          <a:xfrm>
            <a:off x="0" y="5050650"/>
            <a:ext cx="5424452" cy="265110"/>
          </a:xfrm>
          <a:prstGeom prst="rect">
            <a:avLst/>
          </a:prstGeom>
        </p:spPr>
        <p:txBody>
          <a:bodyPr vert="horz" lIns="94229" tIns="47114" rIns="94229" bIns="47114" rtlCol="0" anchor="b"/>
          <a:lstStyle>
            <a:lvl1pPr algn="l">
              <a:defRPr sz="1200"/>
            </a:lvl1pPr>
          </a:lstStyle>
          <a:p>
            <a:endParaRPr lang="cs-CZ"/>
          </a:p>
        </p:txBody>
      </p:sp>
      <p:sp>
        <p:nvSpPr>
          <p:cNvPr id="7" name="Slide Number Placeholder 6"/>
          <p:cNvSpPr>
            <a:spLocks noGrp="1"/>
          </p:cNvSpPr>
          <p:nvPr>
            <p:ph type="sldNum" sz="quarter" idx="5"/>
          </p:nvPr>
        </p:nvSpPr>
        <p:spPr>
          <a:xfrm>
            <a:off x="7091342" y="5050650"/>
            <a:ext cx="5424452" cy="265110"/>
          </a:xfrm>
          <a:prstGeom prst="rect">
            <a:avLst/>
          </a:prstGeom>
        </p:spPr>
        <p:txBody>
          <a:bodyPr vert="horz" lIns="94229" tIns="47114" rIns="94229" bIns="47114" rtlCol="0" anchor="b"/>
          <a:lstStyle>
            <a:lvl1pPr algn="r">
              <a:defRPr sz="1200"/>
            </a:lvl1pPr>
          </a:lstStyle>
          <a:p>
            <a:fld id="{871B2431-D351-4C6E-A3CF-9DFAC0E3E050}" type="slidenum">
              <a:rPr lang="cs-CZ" smtClean="0"/>
              <a:t>15</a:t>
            </a:fld>
            <a:endParaRPr lang="cs-CZ"/>
          </a:p>
        </p:txBody>
      </p:sp>
    </p:spTree>
    <p:extLst>
      <p:ext uri="{BB962C8B-B14F-4D97-AF65-F5344CB8AC3E}">
        <p14:creationId xmlns:p14="http://schemas.microsoft.com/office/powerpoint/2010/main" val="696610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r>
              <a:rPr lang="en-US" dirty="0"/>
              <a:t>There are two primary approaches to treating water that has a high nitrate concentration in a private drinking water well.  The first approach is to treat all water flowing through the house.  This treatment typically occurs where water enters the house.  While this provides a method of making sure all water in a house has nitrate concentrations below the MCL of 10 parts per million, it is also a potentially costly system to install and maintain. </a:t>
            </a:r>
          </a:p>
          <a:p>
            <a:endParaRPr lang="en-US" dirty="0"/>
          </a:p>
          <a:p>
            <a:r>
              <a:rPr lang="en-US" dirty="0"/>
              <a:t> A point of use system is the second approach.  Point of use systems basically treat the water ONLY where someone would drink the water.  For example a system might be put in place to treat water at the kitchen sink and then everyone in the household would be expected to only drink from this faucet.</a:t>
            </a:r>
          </a:p>
          <a:p>
            <a:endParaRPr lang="en-US" dirty="0"/>
          </a:p>
          <a:p>
            <a:r>
              <a:rPr lang="en-US" dirty="0"/>
              <a:t>Household treatment systems and point of use systems typically installed in Nebraska are either Reverse Osmosis systems or distillation systems.  For the purpose of today, we will focus on the RO systems, as these are the focus of the program we are discussing.</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97197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dirty="0"/>
              <a:t>Let’s talk about Reverse Osmosis. </a:t>
            </a:r>
            <a:r>
              <a:rPr lang="en-US" b="0" i="0" dirty="0">
                <a:solidFill>
                  <a:srgbClr val="6E7680"/>
                </a:solidFill>
                <a:effectLst/>
                <a:latin typeface="Lato" panose="020F0502020204030203" pitchFamily="34" charset="0"/>
              </a:rPr>
              <a:t>Generally, Reverse Osmosis systems are pressure-driven membrane systems. They </a:t>
            </a:r>
            <a:r>
              <a:rPr lang="en-US" b="1" i="0" dirty="0">
                <a:solidFill>
                  <a:srgbClr val="6E7680"/>
                </a:solidFill>
                <a:effectLst/>
                <a:latin typeface="Lato" panose="020F0502020204030203" pitchFamily="34" charset="0"/>
              </a:rPr>
              <a:t>remove over 95% of most contaminants.  These systems can be used for a variety of different contaminants, so it is important to note that a specific membrane is required to treat the drinking water for nitrate.  </a:t>
            </a:r>
          </a:p>
          <a:p>
            <a:pPr algn="l">
              <a:buFont typeface="Arial" panose="020B0604020202020204" pitchFamily="34" charset="0"/>
              <a:buChar char="•"/>
            </a:pPr>
            <a:endParaRPr lang="en-US" b="1" i="0" dirty="0">
              <a:solidFill>
                <a:srgbClr val="6E7680"/>
              </a:solidFill>
              <a:effectLst/>
              <a:latin typeface="Lato" panose="020F0502020204030203" pitchFamily="34" charset="0"/>
            </a:endParaRPr>
          </a:p>
          <a:p>
            <a:pPr algn="l">
              <a:buFont typeface="Arial" panose="020B0604020202020204" pitchFamily="34" charset="0"/>
              <a:buChar char="•"/>
            </a:pPr>
            <a:r>
              <a:rPr lang="en-US" b="1" i="0" dirty="0">
                <a:solidFill>
                  <a:srgbClr val="6E7680"/>
                </a:solidFill>
                <a:effectLst/>
                <a:latin typeface="Lato" panose="020F0502020204030203" pitchFamily="34" charset="0"/>
              </a:rPr>
              <a:t>Further, to prolong the </a:t>
            </a:r>
            <a:r>
              <a:rPr lang="en-US" b="1" i="0" dirty="0">
                <a:solidFill>
                  <a:srgbClr val="000000"/>
                </a:solidFill>
                <a:effectLst/>
                <a:latin typeface="Lato" panose="020F0502020204030203" pitchFamily="34" charset="0"/>
              </a:rPr>
              <a:t>functioning of these systems, pre- treatment is often required. This typically might mean sediment filters or water softening.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937317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pPr defTabSz="942289"/>
            <a:r>
              <a:rPr lang="en-US" b="0" i="0" dirty="0">
                <a:solidFill>
                  <a:srgbClr val="000000"/>
                </a:solidFill>
                <a:effectLst/>
                <a:latin typeface="Lato" panose="020F0502020204030203" pitchFamily="34" charset="0"/>
              </a:rPr>
              <a:t>This graphic gives you an idea of how a pressure driven RO system works. The water droplets are forced, under pressure down through a membrane.  The water that goes out the drain does not fit through the membrane because it has the contaminant you are concerned with, in this case, nitrate. The clean water is forced through the membrane and then made available for use.  The water that goes through the drain exits as wastewater, likely contributing to a septic system or lagoon in rural Nebraska. </a:t>
            </a:r>
            <a:endParaRPr lang="en-US" b="0"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89746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00000"/>
                </a:solidFill>
                <a:effectLst/>
                <a:latin typeface="Lato" panose="020F0502020204030203" pitchFamily="34" charset="0"/>
              </a:rPr>
              <a:t>The average cost of point of use systems are between $200 and $2,000, really depending on all the features that may be needed for a system. </a:t>
            </a:r>
          </a:p>
          <a:p>
            <a:pPr algn="l">
              <a:buFont typeface="Arial" panose="020B0604020202020204" pitchFamily="34" charset="0"/>
              <a:buChar char="•"/>
            </a:pPr>
            <a:r>
              <a:rPr lang="en-US" b="0" i="0" dirty="0">
                <a:solidFill>
                  <a:srgbClr val="000000"/>
                </a:solidFill>
                <a:effectLst/>
                <a:latin typeface="Lato" panose="020F0502020204030203" pitchFamily="34" charset="0"/>
              </a:rPr>
              <a:t>Installation costs are another consideration and may range from $100 to $800+ again, depending on the type and complexity of your system. </a:t>
            </a:r>
          </a:p>
          <a:p>
            <a:pPr algn="l">
              <a:buFont typeface="Arial" panose="020B0604020202020204" pitchFamily="34" charset="0"/>
              <a:buChar char="•"/>
            </a:pPr>
            <a:endParaRPr lang="en-US" b="0" i="0" dirty="0">
              <a:solidFill>
                <a:srgbClr val="000000"/>
              </a:solidFill>
              <a:effectLst/>
              <a:latin typeface="Lato" panose="020F0502020204030203" pitchFamily="34" charset="0"/>
            </a:endParaRPr>
          </a:p>
          <a:p>
            <a:pPr algn="l">
              <a:buFont typeface="Arial" panose="020B0604020202020204" pitchFamily="34" charset="0"/>
              <a:buChar char="•"/>
            </a:pPr>
            <a:r>
              <a:rPr lang="en-US" b="0" i="0" dirty="0">
                <a:solidFill>
                  <a:srgbClr val="000000"/>
                </a:solidFill>
                <a:effectLst/>
                <a:latin typeface="Lato" panose="020F0502020204030203" pitchFamily="34" charset="0"/>
              </a:rPr>
              <a:t>And within the program we are talking about today, it is important to note that a plumber or certified installer must install the system to be eligible for this rebate program.</a:t>
            </a:r>
          </a:p>
          <a:p>
            <a:pPr algn="l">
              <a:buFont typeface="Arial" panose="020B0604020202020204" pitchFamily="34" charset="0"/>
              <a:buChar char="•"/>
            </a:pPr>
            <a:r>
              <a:rPr lang="en-US" b="0" i="0" dirty="0">
                <a:solidFill>
                  <a:srgbClr val="000000"/>
                </a:solidFill>
                <a:effectLst/>
                <a:latin typeface="Lato" panose="020F0502020204030203" pitchFamily="34" charset="0"/>
              </a:rPr>
              <a:t>And then, of course, then, there's the cost of the maintenance and operation of the systems. This ranges from $50 to $200 per year, depending on how many filters must be replaced.</a:t>
            </a:r>
          </a:p>
          <a:p>
            <a:pPr algn="l">
              <a:buFont typeface="Arial" panose="020B0604020202020204" pitchFamily="34" charset="0"/>
              <a:buChar char="•"/>
            </a:pPr>
            <a:endParaRPr lang="en-US" b="0" i="0" dirty="0">
              <a:solidFill>
                <a:srgbClr val="000000"/>
              </a:solidFill>
              <a:effectLst/>
              <a:latin typeface="Lato" panose="020F0502020204030203" pitchFamily="34" charset="0"/>
            </a:endParaRPr>
          </a:p>
          <a:p>
            <a:pPr algn="l">
              <a:buFont typeface="Arial" panose="020B0604020202020204" pitchFamily="34" charset="0"/>
              <a:buChar char="•"/>
            </a:pPr>
            <a:r>
              <a:rPr lang="en-US" b="0" i="0" dirty="0">
                <a:solidFill>
                  <a:srgbClr val="000000"/>
                </a:solidFill>
                <a:effectLst/>
                <a:latin typeface="Lato" panose="020F0502020204030203" pitchFamily="34" charset="0"/>
              </a:rPr>
              <a:t>Whole house systems are a little more difficult to estimate costs.  However, for an average 2 person household system, the cost is typically around $10,000 and up, depending on estimated water usage for the household.</a:t>
            </a:r>
          </a:p>
          <a:p>
            <a:pPr algn="l">
              <a:buFont typeface="Arial" panose="020B0604020202020204" pitchFamily="34" charset="0"/>
              <a:buChar char="•"/>
            </a:pPr>
            <a:endParaRPr lang="en-US" b="0" i="0" dirty="0">
              <a:solidFill>
                <a:srgbClr val="000000"/>
              </a:solidFill>
              <a:effectLst/>
              <a:latin typeface="Lato" panose="020F0502020204030203" pitchFamily="34" charset="0"/>
            </a:endParaRPr>
          </a:p>
          <a:p>
            <a:r>
              <a:rPr lang="en-US" b="0" dirty="0"/>
              <a:t>Maintenance is essential to the successful use of these systems, so it may be worth considering additional costs for a maintenance contract on the system.</a:t>
            </a:r>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287977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5424452" cy="266343"/>
          </a:xfrm>
          <a:prstGeom prst="rect">
            <a:avLst/>
          </a:prstGeom>
        </p:spPr>
        <p:txBody>
          <a:bodyPr vert="horz" lIns="94229" tIns="47114" rIns="94229" bIns="47114" rtlCol="0"/>
          <a:lstStyle>
            <a:lvl1pPr algn="l">
              <a:defRPr sz="1200"/>
            </a:lvl1pPr>
          </a:lstStyle>
          <a:p>
            <a:endParaRPr lang="cs-CZ"/>
          </a:p>
        </p:txBody>
      </p:sp>
      <p:sp>
        <p:nvSpPr>
          <p:cNvPr id="3" name="Date Placeholder 2"/>
          <p:cNvSpPr>
            <a:spLocks noGrp="1"/>
          </p:cNvSpPr>
          <p:nvPr>
            <p:ph type="dt" idx="1"/>
          </p:nvPr>
        </p:nvSpPr>
        <p:spPr>
          <a:xfrm>
            <a:off x="7091342" y="1"/>
            <a:ext cx="5424452" cy="266343"/>
          </a:xfrm>
          <a:prstGeom prst="rect">
            <a:avLst/>
          </a:prstGeom>
        </p:spPr>
        <p:txBody>
          <a:bodyPr vert="horz" lIns="94229" tIns="47114" rIns="94229" bIns="47114" rtlCol="0"/>
          <a:lstStyle>
            <a:lvl1pPr algn="r">
              <a:defRPr sz="1200"/>
            </a:lvl1pPr>
          </a:lstStyle>
          <a:p>
            <a:fld id="{B7268E1E-0E44-426D-905E-8AD9B19D2182}" type="datetimeFigureOut">
              <a:rPr lang="cs-CZ" smtClean="0"/>
              <a:t>13.03.2023</a:t>
            </a:fld>
            <a:endParaRPr lang="cs-CZ"/>
          </a:p>
        </p:txBody>
      </p:sp>
      <p:sp>
        <p:nvSpPr>
          <p:cNvPr id="4" name="Slide Image Placeholder 3"/>
          <p:cNvSpPr>
            <a:spLocks noGrp="1" noRot="1" noChangeAspect="1"/>
          </p:cNvSpPr>
          <p:nvPr>
            <p:ph type="sldImg" idx="2"/>
          </p:nvPr>
        </p:nvSpPr>
        <p:spPr>
          <a:xfrm>
            <a:off x="4486275" y="398463"/>
            <a:ext cx="3544888" cy="1993900"/>
          </a:xfrm>
          <a:prstGeom prst="rect">
            <a:avLst/>
          </a:prstGeom>
          <a:noFill/>
          <a:ln w="12700">
            <a:solidFill>
              <a:prstClr val="black"/>
            </a:solidFill>
          </a:ln>
        </p:spPr>
        <p:txBody>
          <a:bodyPr vert="horz" lIns="94229" tIns="47114" rIns="94229" bIns="47114" rtlCol="0" anchor="ctr"/>
          <a:lstStyle/>
          <a:p>
            <a:endParaRPr lang="cs-CZ"/>
          </a:p>
        </p:txBody>
      </p:sp>
      <p:sp>
        <p:nvSpPr>
          <p:cNvPr id="5" name="Notes Placeholder 4"/>
          <p:cNvSpPr>
            <a:spLocks noGrp="1"/>
          </p:cNvSpPr>
          <p:nvPr>
            <p:ph type="body" sz="quarter" idx="3"/>
          </p:nvPr>
        </p:nvSpPr>
        <p:spPr>
          <a:xfrm>
            <a:off x="1251798" y="2525325"/>
            <a:ext cx="10014373" cy="2393387"/>
          </a:xfrm>
          <a:prstGeom prst="rect">
            <a:avLst/>
          </a:prstGeom>
        </p:spPr>
        <p:txBody>
          <a:bodyPr vert="horz" lIns="94229" tIns="47114" rIns="94229" bIns="47114" rtlCol="0"/>
          <a:lstStyle/>
          <a:p>
            <a:pPr lvl="0"/>
            <a:r>
              <a:rPr lang="en-US" dirty="0"/>
              <a:t>More than likely, if you are participating in this in-service, you or one of your clientele have experienced high nitrate drinking water issues.  That is really WHY we are all here today.  </a:t>
            </a:r>
          </a:p>
          <a:p>
            <a:pPr lvl="0"/>
            <a:endParaRPr lang="en-US" dirty="0"/>
          </a:p>
          <a:p>
            <a:pPr lvl="0"/>
            <a:r>
              <a:rPr lang="en-US" dirty="0"/>
              <a:t>Today we will discuss what nitrate looks like in Nebraska and health impacts of nitrate in Nebraska. We will cover the of the basics treating drinking water for nitrate and walk you through a program that started on January 1, 2023 to help address nitrate issues through a rebate program for private drinking water well owners.</a:t>
            </a:r>
          </a:p>
        </p:txBody>
      </p:sp>
      <p:sp>
        <p:nvSpPr>
          <p:cNvPr id="6" name="Footer Placeholder 5"/>
          <p:cNvSpPr>
            <a:spLocks noGrp="1"/>
          </p:cNvSpPr>
          <p:nvPr>
            <p:ph type="ftr" sz="quarter" idx="4"/>
          </p:nvPr>
        </p:nvSpPr>
        <p:spPr>
          <a:xfrm>
            <a:off x="0" y="5050650"/>
            <a:ext cx="5424452" cy="265110"/>
          </a:xfrm>
          <a:prstGeom prst="rect">
            <a:avLst/>
          </a:prstGeom>
        </p:spPr>
        <p:txBody>
          <a:bodyPr vert="horz" lIns="94229" tIns="47114" rIns="94229" bIns="47114" rtlCol="0" anchor="b"/>
          <a:lstStyle>
            <a:lvl1pPr algn="l">
              <a:defRPr sz="1200"/>
            </a:lvl1pPr>
          </a:lstStyle>
          <a:p>
            <a:endParaRPr lang="cs-CZ"/>
          </a:p>
        </p:txBody>
      </p:sp>
      <p:sp>
        <p:nvSpPr>
          <p:cNvPr id="7" name="Slide Number Placeholder 6"/>
          <p:cNvSpPr>
            <a:spLocks noGrp="1"/>
          </p:cNvSpPr>
          <p:nvPr>
            <p:ph type="sldNum" sz="quarter" idx="5"/>
          </p:nvPr>
        </p:nvSpPr>
        <p:spPr>
          <a:xfrm>
            <a:off x="7091342" y="5050650"/>
            <a:ext cx="5424452" cy="265110"/>
          </a:xfrm>
          <a:prstGeom prst="rect">
            <a:avLst/>
          </a:prstGeom>
        </p:spPr>
        <p:txBody>
          <a:bodyPr vert="horz" lIns="94229" tIns="47114" rIns="94229" bIns="47114"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r>
              <a:rPr lang="en-US" dirty="0"/>
              <a:t>As with any drinking water treatment system, it is only as good as it is maintained. Regular maintenance is important to extend the life of the system and to help ensure peak performance. </a:t>
            </a:r>
          </a:p>
          <a:p>
            <a:endParaRPr lang="en-US" dirty="0"/>
          </a:p>
          <a:p>
            <a:r>
              <a:rPr lang="en-US" dirty="0"/>
              <a:t>Pre-filters and post-filters require regular replacement. The length of time before pre-filter replacement depends upon water volume, quality and contaminant concentration. </a:t>
            </a:r>
          </a:p>
          <a:p>
            <a:endParaRPr lang="en-US" dirty="0"/>
          </a:p>
          <a:p>
            <a:r>
              <a:rPr lang="en-US" dirty="0"/>
              <a:t>Post-filter replacement also depends on contaminant concentration, as well as membrane rejection percentages and AC removal efficiency. Manufacturers and dealers can assist in determining replacement intervals.</a:t>
            </a:r>
          </a:p>
          <a:p>
            <a:endParaRPr lang="en-US" dirty="0"/>
          </a:p>
          <a:p>
            <a:r>
              <a:rPr lang="en-US" dirty="0"/>
              <a:t>Typically, the waste from an RO System will go to wastewater, increasing the load on your septic system.</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1908120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r>
              <a:rPr lang="en-US" dirty="0"/>
              <a:t>Now lets talk about an opportunity we have here in Nebraska in 2023 and 2024.</a:t>
            </a:r>
          </a:p>
          <a:p>
            <a:endParaRPr lang="en-US" dirty="0"/>
          </a:p>
          <a:p>
            <a:r>
              <a:rPr lang="en-US" dirty="0"/>
              <a:t>So in 2023, the Nebraska Legislature passed LB1014.  This bill took 4 million dollars from the American Rescue Plan Act and allocated it to treating nitrate issues in Nebraska.  1.2 million dollars of that is dedicated to this Reverse Osmosis Rebate program that is for private well owners.</a:t>
            </a:r>
          </a:p>
          <a:p>
            <a:endParaRPr lang="en-US" dirty="0"/>
          </a:p>
          <a:p>
            <a:r>
              <a:rPr lang="en-US" dirty="0"/>
              <a:t>So the general idea of the program is that any individual private drinking water well owner can test their water AND if the nitrate concentration comes back above 10 ppm, they might be eligible for UP TO $4,000 support to get a reverse osmosis system to treat their nitrate. So let’s dig into details.</a:t>
            </a: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2072643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r>
              <a:rPr lang="en-US" dirty="0"/>
              <a:t>So in 2023, the Nebraska Legislature passed LB1014.  This bill took 4 million dollars from the American Rescue Plan Act and allocated it to treating nitrate issues in Nebraska.  1.2 million dollars of that is dedicated to this Reverse Osmosis Rebate program that is for private well owners.</a:t>
            </a:r>
          </a:p>
          <a:p>
            <a:endParaRPr lang="en-US" dirty="0"/>
          </a:p>
          <a:p>
            <a:r>
              <a:rPr lang="en-US" dirty="0"/>
              <a:t>So the general idea of the program is that any individual private drinking water well owner can test their water AND if the nitrate concentration comes back above 10 ppm, they might be eligible for $4,000 support to get a reverse osmosis system to treat their nitrate. So let’s dig into details.</a:t>
            </a:r>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4175429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r>
              <a:rPr lang="en-US" dirty="0"/>
              <a:t>Now, the devil is in the details, so I am going to walk you through a couple of things. We have a pdf that we will send out immediately after this in-service with all of the links and resources I am going to show you.</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1197704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r>
              <a:rPr lang="en-US" dirty="0"/>
              <a:t>The first step in this process is to get your water tested.  </a:t>
            </a:r>
          </a:p>
          <a:p>
            <a:r>
              <a:rPr lang="en-US" dirty="0"/>
              <a:t>*at this point, follow QR code and walk participants through getting a test kit.  Then follow the link in step 2  walk the participants through the application*</a:t>
            </a:r>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3933551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r>
              <a:rPr lang="en-US" dirty="0"/>
              <a:t>Now follow the 1</a:t>
            </a:r>
            <a:r>
              <a:rPr lang="en-US" baseline="30000" dirty="0"/>
              <a:t>st</a:t>
            </a:r>
            <a:r>
              <a:rPr lang="en-US" dirty="0"/>
              <a:t> QR code and show participants how to check if their well is registered.</a:t>
            </a:r>
          </a:p>
          <a:p>
            <a:r>
              <a:rPr lang="en-US" dirty="0"/>
              <a:t>Follow the second QR code to show participants how to register a well, if needed.</a:t>
            </a:r>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176939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r>
              <a:rPr lang="en-US" dirty="0"/>
              <a:t>After you’ve tested your water, and checked your well registration, it is time to get a cost estimate.  You can either get one from: </a:t>
            </a:r>
          </a:p>
          <a:p>
            <a:pPr marL="471145" indent="-471145">
              <a:buFont typeface="Arial" panose="020B0604020202020204" pitchFamily="34" charset="0"/>
              <a:buChar char="•"/>
            </a:pPr>
            <a:r>
              <a:rPr lang="en-US" dirty="0">
                <a:latin typeface="Arial" panose="020B0604020202020204" pitchFamily="34" charset="0"/>
                <a:cs typeface="Arial" panose="020B0604020202020204" pitchFamily="34" charset="0"/>
              </a:rPr>
              <a:t>A Licensed plumber, or </a:t>
            </a:r>
          </a:p>
          <a:p>
            <a:pPr marL="471145" indent="-471145">
              <a:buFont typeface="Arial" panose="020B0604020202020204" pitchFamily="34" charset="0"/>
              <a:buChar char="•"/>
            </a:pPr>
            <a:r>
              <a:rPr lang="en-US" dirty="0">
                <a:latin typeface="Arial" panose="020B0604020202020204" pitchFamily="34" charset="0"/>
                <a:cs typeface="Arial" panose="020B0604020202020204" pitchFamily="34" charset="0"/>
              </a:rPr>
              <a:t>Entity that has performed at least 5 successful Private Well Reverse Osmosis Small Water Treatment Installations. </a:t>
            </a:r>
          </a:p>
          <a:p>
            <a:endParaRPr lang="en-US" dirty="0"/>
          </a:p>
          <a:p>
            <a:r>
              <a:rPr lang="en-US" dirty="0"/>
              <a:t>This cost estimate must </a:t>
            </a:r>
            <a:r>
              <a:rPr lang="en-US" dirty="0">
                <a:latin typeface="Arial" panose="020B0604020202020204" pitchFamily="34" charset="0"/>
                <a:cs typeface="Arial" panose="020B0604020202020204" pitchFamily="34" charset="0"/>
              </a:rPr>
              <a:t>contain a written clause that states the installer “will not charge for the installation of the installation unless post-installation testing from the state laboratory has nitrate levels below 10 mg/L”</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2760172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r>
              <a:rPr lang="en-US" dirty="0"/>
              <a:t>Finally, once this is done follow the QR code to apply.  </a:t>
            </a:r>
          </a:p>
          <a:p>
            <a:endParaRPr lang="en-US" dirty="0"/>
          </a:p>
          <a:p>
            <a:r>
              <a:rPr lang="en-US" dirty="0"/>
              <a:t>*follow the code and show participants the application*</a:t>
            </a:r>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3299780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r>
              <a:rPr lang="en-US" dirty="0"/>
              <a:t>While this program may seem a bit complicated, Nebraska Extension is well equipped to serve our clientele as we engage with our program participants to make sure all Nebraskans have safe drinking water.</a:t>
            </a:r>
          </a:p>
          <a:p>
            <a:endParaRPr lang="en-US" dirty="0"/>
          </a:p>
          <a:p>
            <a:r>
              <a:rPr lang="en-US" dirty="0"/>
              <a:t>*at this point, stop and </a:t>
            </a:r>
            <a:r>
              <a:rPr lang="en-US"/>
              <a:t>take questions*</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1892502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5424452" cy="266343"/>
          </a:xfrm>
          <a:prstGeom prst="rect">
            <a:avLst/>
          </a:prstGeom>
        </p:spPr>
        <p:txBody>
          <a:bodyPr vert="horz" lIns="94229" tIns="47114" rIns="94229" bIns="47114" rtlCol="0"/>
          <a:lstStyle>
            <a:lvl1pPr algn="l">
              <a:defRPr sz="1200"/>
            </a:lvl1pPr>
          </a:lstStyle>
          <a:p>
            <a:endParaRPr lang="cs-CZ"/>
          </a:p>
        </p:txBody>
      </p:sp>
      <p:sp>
        <p:nvSpPr>
          <p:cNvPr id="3" name="Date Placeholder 2"/>
          <p:cNvSpPr>
            <a:spLocks noGrp="1"/>
          </p:cNvSpPr>
          <p:nvPr>
            <p:ph type="dt" idx="1"/>
          </p:nvPr>
        </p:nvSpPr>
        <p:spPr>
          <a:xfrm>
            <a:off x="7091342" y="1"/>
            <a:ext cx="5424452" cy="266343"/>
          </a:xfrm>
          <a:prstGeom prst="rect">
            <a:avLst/>
          </a:prstGeom>
        </p:spPr>
        <p:txBody>
          <a:bodyPr vert="horz" lIns="94229" tIns="47114" rIns="94229" bIns="47114" rtlCol="0"/>
          <a:lstStyle>
            <a:lvl1pPr algn="r">
              <a:defRPr sz="1200"/>
            </a:lvl1pPr>
          </a:lstStyle>
          <a:p>
            <a:fld id="{B7268E1E-0E44-426D-905E-8AD9B19D2182}" type="datetimeFigureOut">
              <a:rPr lang="cs-CZ" smtClean="0"/>
              <a:t>13.03.2023</a:t>
            </a:fld>
            <a:endParaRPr lang="cs-CZ"/>
          </a:p>
        </p:txBody>
      </p:sp>
      <p:sp>
        <p:nvSpPr>
          <p:cNvPr id="4" name="Slide Image Placeholder 3"/>
          <p:cNvSpPr>
            <a:spLocks noGrp="1" noRot="1" noChangeAspect="1"/>
          </p:cNvSpPr>
          <p:nvPr>
            <p:ph type="sldImg" idx="2"/>
          </p:nvPr>
        </p:nvSpPr>
        <p:spPr>
          <a:xfrm>
            <a:off x="4486275" y="398463"/>
            <a:ext cx="3544888" cy="1993900"/>
          </a:xfrm>
          <a:prstGeom prst="rect">
            <a:avLst/>
          </a:prstGeom>
          <a:noFill/>
          <a:ln w="12700">
            <a:solidFill>
              <a:prstClr val="black"/>
            </a:solidFill>
          </a:ln>
        </p:spPr>
        <p:txBody>
          <a:bodyPr vert="horz" lIns="94229" tIns="47114" rIns="94229" bIns="47114" rtlCol="0" anchor="ctr"/>
          <a:lstStyle/>
          <a:p>
            <a:endParaRPr lang="cs-CZ"/>
          </a:p>
        </p:txBody>
      </p:sp>
      <p:sp>
        <p:nvSpPr>
          <p:cNvPr id="5" name="Notes Placeholder 4"/>
          <p:cNvSpPr>
            <a:spLocks noGrp="1"/>
          </p:cNvSpPr>
          <p:nvPr>
            <p:ph type="body" sz="quarter" idx="3"/>
          </p:nvPr>
        </p:nvSpPr>
        <p:spPr>
          <a:xfrm>
            <a:off x="1251798" y="2525325"/>
            <a:ext cx="10014373" cy="2393387"/>
          </a:xfrm>
          <a:prstGeom prst="rect">
            <a:avLst/>
          </a:prstGeom>
        </p:spPr>
        <p:txBody>
          <a:bodyPr vert="horz" lIns="94229" tIns="47114" rIns="94229" bIns="47114" rtlCol="0"/>
          <a:lstStyle/>
          <a:p>
            <a:pPr lvl="0"/>
            <a:r>
              <a:rPr lang="en-US" sz="1900" dirty="0">
                <a:solidFill>
                  <a:srgbClr val="424240"/>
                </a:solidFill>
                <a:latin typeface="Calibri" panose="020F0502020204030204" pitchFamily="34" charset="0"/>
              </a:rPr>
              <a:t>Nitrogen is a vital nutrient that helps plants and crops grow. It is essential to Nebraska's agricultural industry and economy.  But `high concentrations in our water are harmful to people and nature. </a:t>
            </a:r>
          </a:p>
          <a:p>
            <a:pPr lvl="0"/>
            <a:endParaRPr lang="en-US" sz="1900" dirty="0">
              <a:solidFill>
                <a:srgbClr val="424240"/>
              </a:solidFill>
              <a:latin typeface="Calibri" panose="020F0502020204030204" pitchFamily="34" charset="0"/>
            </a:endParaRPr>
          </a:p>
          <a:p>
            <a:pPr algn="l" rtl="0" fontAlgn="base">
              <a:buFont typeface="Arial" panose="020B0604020202020204" pitchFamily="34" charset="0"/>
              <a:buNone/>
            </a:pPr>
            <a:r>
              <a:rPr lang="en-US" sz="1900" dirty="0">
                <a:solidFill>
                  <a:srgbClr val="000000"/>
                </a:solidFill>
                <a:latin typeface="Calibri" panose="020F0502020204030204" pitchFamily="34" charset="0"/>
              </a:rPr>
              <a:t>When Nitrogen enters a soil system, bacteria in the soil convert atmospheric Nitrogen into Ammonium.  Different bacteria then change ammonia into Nitrite.  And yet another bacteria turns that into Nitrate. All these forms of nitrogen are available for plants - especially Nitrate, which is the easiest form for plants to use. </a:t>
            </a:r>
          </a:p>
          <a:p>
            <a:pPr algn="l" rtl="0" fontAlgn="base">
              <a:buFont typeface="Arial" panose="020B0604020202020204" pitchFamily="34" charset="0"/>
              <a:buNone/>
            </a:pPr>
            <a:endParaRPr lang="en-US" sz="1900" dirty="0">
              <a:solidFill>
                <a:srgbClr val="000000"/>
              </a:solidFill>
              <a:latin typeface="Calibri" panose="020F0502020204030204" pitchFamily="34" charset="0"/>
            </a:endParaRPr>
          </a:p>
          <a:p>
            <a:pPr algn="l" rtl="0" fontAlgn="base">
              <a:buFont typeface="Arial" panose="020B0604020202020204" pitchFamily="34" charset="0"/>
              <a:buNone/>
            </a:pPr>
            <a:r>
              <a:rPr lang="en-US" sz="1900" dirty="0">
                <a:solidFill>
                  <a:srgbClr val="000000"/>
                </a:solidFill>
                <a:latin typeface="Calibri" panose="020F0502020204030204" pitchFamily="34" charset="0"/>
              </a:rPr>
              <a:t>And that nitrate is why we’re here today.  Nitrogen leaves the soil when a crop gets harvested, when it becomes gaseous and returns to the atmosphere, or when water carries it away to surface water or groundwater. </a:t>
            </a:r>
          </a:p>
          <a:p>
            <a:pPr algn="l" rtl="0" fontAlgn="base">
              <a:buFont typeface="Arial" panose="020B0604020202020204" pitchFamily="34" charset="0"/>
              <a:buNone/>
            </a:pPr>
            <a:endParaRPr lang="en-US" sz="1900" dirty="0">
              <a:solidFill>
                <a:srgbClr val="424240"/>
              </a:solidFill>
              <a:latin typeface="Calibri" panose="020F0502020204030204" pitchFamily="34" charset="0"/>
            </a:endParaRPr>
          </a:p>
          <a:p>
            <a:pPr algn="l" rtl="0" fontAlgn="base">
              <a:buFont typeface="Arial" panose="020B0604020202020204" pitchFamily="34" charset="0"/>
              <a:buNone/>
            </a:pPr>
            <a:r>
              <a:rPr lang="en-US" sz="1900" dirty="0">
                <a:solidFill>
                  <a:srgbClr val="424240"/>
                </a:solidFill>
                <a:latin typeface="Calibri" panose="020F0502020204030204" pitchFamily="34" charset="0"/>
              </a:rPr>
              <a:t>When nitrogen leaves the part of the soil where the roots are located, it becomes a liability for groundwater, surface water, and community vitality. </a:t>
            </a:r>
            <a:endParaRPr lang="en-US" sz="1900" dirty="0">
              <a:solidFill>
                <a:srgbClr val="000000"/>
              </a:solidFill>
              <a:latin typeface="Calibri" panose="020F0502020204030204" pitchFamily="34" charset="0"/>
            </a:endParaRPr>
          </a:p>
          <a:p>
            <a:pPr lvl="0"/>
            <a:endParaRPr lang="en-US" dirty="0"/>
          </a:p>
        </p:txBody>
      </p:sp>
      <p:sp>
        <p:nvSpPr>
          <p:cNvPr id="6" name="Footer Placeholder 5"/>
          <p:cNvSpPr>
            <a:spLocks noGrp="1"/>
          </p:cNvSpPr>
          <p:nvPr>
            <p:ph type="ftr" sz="quarter" idx="4"/>
          </p:nvPr>
        </p:nvSpPr>
        <p:spPr>
          <a:xfrm>
            <a:off x="0" y="5050650"/>
            <a:ext cx="5424452" cy="265110"/>
          </a:xfrm>
          <a:prstGeom prst="rect">
            <a:avLst/>
          </a:prstGeom>
        </p:spPr>
        <p:txBody>
          <a:bodyPr vert="horz" lIns="94229" tIns="47114" rIns="94229" bIns="47114" rtlCol="0" anchor="b"/>
          <a:lstStyle>
            <a:lvl1pPr algn="l">
              <a:defRPr sz="1200"/>
            </a:lvl1pPr>
          </a:lstStyle>
          <a:p>
            <a:endParaRPr lang="cs-CZ"/>
          </a:p>
        </p:txBody>
      </p:sp>
      <p:sp>
        <p:nvSpPr>
          <p:cNvPr id="7" name="Slide Number Placeholder 6"/>
          <p:cNvSpPr>
            <a:spLocks noGrp="1"/>
          </p:cNvSpPr>
          <p:nvPr>
            <p:ph type="sldNum" sz="quarter" idx="5"/>
          </p:nvPr>
        </p:nvSpPr>
        <p:spPr>
          <a:xfrm>
            <a:off x="7091342" y="5050650"/>
            <a:ext cx="5424452" cy="265110"/>
          </a:xfrm>
          <a:prstGeom prst="rect">
            <a:avLst/>
          </a:prstGeom>
        </p:spPr>
        <p:txBody>
          <a:bodyPr vert="horz" lIns="94229" tIns="47114" rIns="94229" bIns="47114" rtlCol="0" anchor="b"/>
          <a:lstStyle>
            <a:lvl1pPr algn="r">
              <a:defRPr sz="1200"/>
            </a:lvl1pPr>
          </a:lstStyle>
          <a:p>
            <a:fld id="{871B2431-D351-4C6E-A3CF-9DFAC0E3E050}" type="slidenum">
              <a:rPr lang="cs-CZ" smtClean="0"/>
              <a:t>3</a:t>
            </a:fld>
            <a:endParaRPr lang="cs-CZ"/>
          </a:p>
        </p:txBody>
      </p:sp>
    </p:spTree>
    <p:extLst>
      <p:ext uri="{BB962C8B-B14F-4D97-AF65-F5344CB8AC3E}">
        <p14:creationId xmlns:p14="http://schemas.microsoft.com/office/powerpoint/2010/main" val="2136690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4888" cy="1993900"/>
          </a:xfrm>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900" dirty="0">
                <a:solidFill>
                  <a:srgbClr val="424240"/>
                </a:solidFill>
                <a:latin typeface="Calibri" panose="020F0502020204030204" pitchFamily="34" charset="0"/>
              </a:rPr>
              <a:t>In Nebraska, approximately 88% of us get our drinking water from groundwater.  If we don’t include MUD, which serves eastern Nebraska, that number goes almost to 100%.  And nearly 100% of rural Nebraskans get their drinking water from groundwater.  Now, if you live in town, or even if you live in an area where there are 25 or more water hook ups to a system, there are requirements for regular testing of the water, as well as treatment.  </a:t>
            </a:r>
          </a:p>
          <a:p>
            <a:pPr algn="l" rtl="0" fontAlgn="base">
              <a:buFont typeface="Arial" panose="020B0604020202020204" pitchFamily="34" charset="0"/>
              <a:buChar char="•"/>
            </a:pPr>
            <a:endParaRPr lang="en-US" sz="1900" dirty="0">
              <a:solidFill>
                <a:srgbClr val="424240"/>
              </a:solidFill>
              <a:latin typeface="Calibri" panose="020F0502020204030204" pitchFamily="34" charset="0"/>
            </a:endParaRPr>
          </a:p>
          <a:p>
            <a:pPr algn="l" rtl="0" fontAlgn="base">
              <a:buFont typeface="Arial" panose="020B0604020202020204" pitchFamily="34" charset="0"/>
              <a:buNone/>
            </a:pPr>
            <a:r>
              <a:rPr lang="en-US" sz="1900" dirty="0">
                <a:solidFill>
                  <a:srgbClr val="424240"/>
                </a:solidFill>
                <a:latin typeface="Calibri" panose="020F0502020204030204" pitchFamily="34" charset="0"/>
              </a:rPr>
              <a:t>In regards to nitrate, the Maximum Contaminant Level set by the EPA is 10 mg/L OR 10 ppm. So you know that if you are in town, you are getting water that is safe to drink and nitrate will be less than 10 ppm, although it may not look or smell like you want.</a:t>
            </a:r>
          </a:p>
          <a:p>
            <a:pPr algn="l" rtl="0" fontAlgn="base">
              <a:buFont typeface="Arial" panose="020B0604020202020204" pitchFamily="34" charset="0"/>
              <a:buChar char="•"/>
            </a:pPr>
            <a:endParaRPr lang="en-US" sz="1900" dirty="0">
              <a:solidFill>
                <a:srgbClr val="424240"/>
              </a:solidFill>
              <a:latin typeface="Calibri" panose="020F0502020204030204" pitchFamily="34" charset="0"/>
            </a:endParaRPr>
          </a:p>
          <a:p>
            <a:pPr algn="l" rtl="0" fontAlgn="base">
              <a:buFont typeface="Arial" panose="020B0604020202020204" pitchFamily="34" charset="0"/>
              <a:buNone/>
            </a:pPr>
            <a:r>
              <a:rPr lang="en-US" sz="1900" dirty="0">
                <a:solidFill>
                  <a:srgbClr val="424240"/>
                </a:solidFill>
                <a:latin typeface="Calibri" panose="020F0502020204030204" pitchFamily="34" charset="0"/>
              </a:rPr>
              <a:t>Now rural Nebraskans, predominantly get their drinking water from private drinking water wells.  There is no requirement for these individuals to test or treat their water.  It is solely the individuals responsibility to make sure they have safe drinking water.</a:t>
            </a:r>
          </a:p>
          <a:p>
            <a:pPr algn="l" rtl="0" fontAlgn="base">
              <a:buFont typeface="Arial" panose="020B0604020202020204" pitchFamily="34" charset="0"/>
              <a:buNone/>
            </a:pPr>
            <a:endParaRPr lang="en-US" sz="190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220812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5424452" cy="266343"/>
          </a:xfrm>
          <a:prstGeom prst="rect">
            <a:avLst/>
          </a:prstGeom>
        </p:spPr>
        <p:txBody>
          <a:bodyPr vert="horz" lIns="94229" tIns="47114" rIns="94229" bIns="47114" rtlCol="0"/>
          <a:lstStyle>
            <a:lvl1pPr algn="l">
              <a:defRPr sz="1200"/>
            </a:lvl1pPr>
          </a:lstStyle>
          <a:p>
            <a:endParaRPr lang="cs-CZ"/>
          </a:p>
        </p:txBody>
      </p:sp>
      <p:sp>
        <p:nvSpPr>
          <p:cNvPr id="3" name="Date Placeholder 2"/>
          <p:cNvSpPr>
            <a:spLocks noGrp="1"/>
          </p:cNvSpPr>
          <p:nvPr>
            <p:ph type="dt" idx="1"/>
          </p:nvPr>
        </p:nvSpPr>
        <p:spPr>
          <a:xfrm>
            <a:off x="7091342" y="1"/>
            <a:ext cx="5424452" cy="266343"/>
          </a:xfrm>
          <a:prstGeom prst="rect">
            <a:avLst/>
          </a:prstGeom>
        </p:spPr>
        <p:txBody>
          <a:bodyPr vert="horz" lIns="94229" tIns="47114" rIns="94229" bIns="47114" rtlCol="0"/>
          <a:lstStyle>
            <a:lvl1pPr algn="r">
              <a:defRPr sz="1200"/>
            </a:lvl1pPr>
          </a:lstStyle>
          <a:p>
            <a:fld id="{B7268E1E-0E44-426D-905E-8AD9B19D2182}" type="datetimeFigureOut">
              <a:rPr lang="cs-CZ" smtClean="0"/>
              <a:t>13.03.2023</a:t>
            </a:fld>
            <a:endParaRPr lang="cs-CZ"/>
          </a:p>
        </p:txBody>
      </p:sp>
      <p:sp>
        <p:nvSpPr>
          <p:cNvPr id="4" name="Slide Image Placeholder 3"/>
          <p:cNvSpPr>
            <a:spLocks noGrp="1" noRot="1" noChangeAspect="1"/>
          </p:cNvSpPr>
          <p:nvPr>
            <p:ph type="sldImg" idx="2"/>
          </p:nvPr>
        </p:nvSpPr>
        <p:spPr>
          <a:xfrm>
            <a:off x="4486275" y="398463"/>
            <a:ext cx="3544888" cy="1993900"/>
          </a:xfrm>
          <a:prstGeom prst="rect">
            <a:avLst/>
          </a:prstGeom>
          <a:noFill/>
          <a:ln w="12700">
            <a:solidFill>
              <a:prstClr val="black"/>
            </a:solidFill>
          </a:ln>
        </p:spPr>
        <p:txBody>
          <a:bodyPr vert="horz" lIns="94229" tIns="47114" rIns="94229" bIns="47114" rtlCol="0" anchor="ctr"/>
          <a:lstStyle/>
          <a:p>
            <a:endParaRPr lang="cs-CZ"/>
          </a:p>
        </p:txBody>
      </p:sp>
      <p:sp>
        <p:nvSpPr>
          <p:cNvPr id="5" name="Notes Placeholder 4"/>
          <p:cNvSpPr>
            <a:spLocks noGrp="1"/>
          </p:cNvSpPr>
          <p:nvPr>
            <p:ph type="body" sz="quarter" idx="3"/>
          </p:nvPr>
        </p:nvSpPr>
        <p:spPr>
          <a:xfrm>
            <a:off x="1251798" y="2525325"/>
            <a:ext cx="10014373" cy="2393387"/>
          </a:xfrm>
          <a:prstGeom prst="rect">
            <a:avLst/>
          </a:prstGeom>
        </p:spPr>
        <p:txBody>
          <a:bodyPr vert="horz" lIns="94229" tIns="47114" rIns="94229" bIns="47114" rtlCol="0"/>
          <a:lstStyle/>
          <a:p>
            <a:pPr defTabSz="942289">
              <a:defRPr/>
            </a:pPr>
            <a:r>
              <a:rPr lang="en-US" b="0" i="0" dirty="0">
                <a:solidFill>
                  <a:srgbClr val="424240"/>
                </a:solidFill>
                <a:effectLst/>
                <a:latin typeface="Gotham SSm A"/>
              </a:rPr>
              <a:t>So let’s look at Nitrate across Nebraska groundwater. </a:t>
            </a:r>
            <a:r>
              <a:rPr lang="en-US" dirty="0"/>
              <a:t>Nebraska as a whole has been collectively sampling our groundwater since the early 1970s for several different components.  Sampling is done by state, local and University partners.  The water quality data is then submitted to an Agrichemical database that the University maintains.  Since sampling reporting began, 241 different contaminants have been analyzed for in Nebraska.  This table shows the most commonly found compounds in Nebraska's groundwater - these are the only 12 compounds which showed up more than 50 times. The one that shows up most is Nitrogen – 91% of the time.</a:t>
            </a:r>
          </a:p>
        </p:txBody>
      </p:sp>
      <p:sp>
        <p:nvSpPr>
          <p:cNvPr id="6" name="Footer Placeholder 5"/>
          <p:cNvSpPr>
            <a:spLocks noGrp="1"/>
          </p:cNvSpPr>
          <p:nvPr>
            <p:ph type="ftr" sz="quarter" idx="4"/>
          </p:nvPr>
        </p:nvSpPr>
        <p:spPr>
          <a:xfrm>
            <a:off x="0" y="5050650"/>
            <a:ext cx="5424452" cy="265110"/>
          </a:xfrm>
          <a:prstGeom prst="rect">
            <a:avLst/>
          </a:prstGeom>
        </p:spPr>
        <p:txBody>
          <a:bodyPr vert="horz" lIns="94229" tIns="47114" rIns="94229" bIns="47114" rtlCol="0" anchor="b"/>
          <a:lstStyle>
            <a:lvl1pPr algn="l">
              <a:defRPr sz="1200"/>
            </a:lvl1pPr>
          </a:lstStyle>
          <a:p>
            <a:endParaRPr lang="cs-CZ"/>
          </a:p>
        </p:txBody>
      </p:sp>
      <p:sp>
        <p:nvSpPr>
          <p:cNvPr id="7" name="Slide Number Placeholder 6"/>
          <p:cNvSpPr>
            <a:spLocks noGrp="1"/>
          </p:cNvSpPr>
          <p:nvPr>
            <p:ph type="sldNum" sz="quarter" idx="5"/>
          </p:nvPr>
        </p:nvSpPr>
        <p:spPr>
          <a:xfrm>
            <a:off x="7091342" y="5050650"/>
            <a:ext cx="5424452" cy="265110"/>
          </a:xfrm>
          <a:prstGeom prst="rect">
            <a:avLst/>
          </a:prstGeom>
        </p:spPr>
        <p:txBody>
          <a:bodyPr vert="horz" lIns="94229" tIns="47114" rIns="94229" bIns="47114" rtlCol="0" anchor="b"/>
          <a:lstStyle>
            <a:lvl1pPr algn="r">
              <a:defRPr sz="1200"/>
            </a:lvl1pPr>
          </a:lstStyle>
          <a:p>
            <a:fld id="{871B2431-D351-4C6E-A3CF-9DFAC0E3E050}" type="slidenum">
              <a:rPr lang="cs-CZ" smtClean="0"/>
              <a:t>5</a:t>
            </a:fld>
            <a:endParaRPr lang="cs-CZ"/>
          </a:p>
        </p:txBody>
      </p:sp>
    </p:spTree>
    <p:extLst>
      <p:ext uri="{BB962C8B-B14F-4D97-AF65-F5344CB8AC3E}">
        <p14:creationId xmlns:p14="http://schemas.microsoft.com/office/powerpoint/2010/main" val="2797615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5424452" cy="266343"/>
          </a:xfrm>
          <a:prstGeom prst="rect">
            <a:avLst/>
          </a:prstGeom>
        </p:spPr>
        <p:txBody>
          <a:bodyPr vert="horz" lIns="94229" tIns="47114" rIns="94229" bIns="47114" rtlCol="0"/>
          <a:lstStyle>
            <a:lvl1pPr algn="l">
              <a:defRPr sz="1200"/>
            </a:lvl1pPr>
          </a:lstStyle>
          <a:p>
            <a:endParaRPr lang="cs-CZ"/>
          </a:p>
        </p:txBody>
      </p:sp>
      <p:sp>
        <p:nvSpPr>
          <p:cNvPr id="3" name="Date Placeholder 2"/>
          <p:cNvSpPr>
            <a:spLocks noGrp="1"/>
          </p:cNvSpPr>
          <p:nvPr>
            <p:ph type="dt" idx="1"/>
          </p:nvPr>
        </p:nvSpPr>
        <p:spPr>
          <a:xfrm>
            <a:off x="7091342" y="1"/>
            <a:ext cx="5424452" cy="266343"/>
          </a:xfrm>
          <a:prstGeom prst="rect">
            <a:avLst/>
          </a:prstGeom>
        </p:spPr>
        <p:txBody>
          <a:bodyPr vert="horz" lIns="94229" tIns="47114" rIns="94229" bIns="47114" rtlCol="0"/>
          <a:lstStyle>
            <a:lvl1pPr algn="r">
              <a:defRPr sz="1200"/>
            </a:lvl1pPr>
          </a:lstStyle>
          <a:p>
            <a:fld id="{B7268E1E-0E44-426D-905E-8AD9B19D2182}" type="datetimeFigureOut">
              <a:rPr lang="cs-CZ" smtClean="0"/>
              <a:t>13.03.2023</a:t>
            </a:fld>
            <a:endParaRPr lang="cs-CZ"/>
          </a:p>
        </p:txBody>
      </p:sp>
      <p:sp>
        <p:nvSpPr>
          <p:cNvPr id="4" name="Slide Image Placeholder 3"/>
          <p:cNvSpPr>
            <a:spLocks noGrp="1" noRot="1" noChangeAspect="1"/>
          </p:cNvSpPr>
          <p:nvPr>
            <p:ph type="sldImg" idx="2"/>
          </p:nvPr>
        </p:nvSpPr>
        <p:spPr>
          <a:xfrm>
            <a:off x="4486275" y="398463"/>
            <a:ext cx="3544888" cy="1993900"/>
          </a:xfrm>
          <a:prstGeom prst="rect">
            <a:avLst/>
          </a:prstGeom>
          <a:noFill/>
          <a:ln w="12700">
            <a:solidFill>
              <a:prstClr val="black"/>
            </a:solidFill>
          </a:ln>
        </p:spPr>
        <p:txBody>
          <a:bodyPr vert="horz" lIns="94229" tIns="47114" rIns="94229" bIns="47114" rtlCol="0" anchor="ctr"/>
          <a:lstStyle/>
          <a:p>
            <a:endParaRPr lang="cs-CZ"/>
          </a:p>
        </p:txBody>
      </p:sp>
      <p:sp>
        <p:nvSpPr>
          <p:cNvPr id="5" name="Notes Placeholder 4"/>
          <p:cNvSpPr>
            <a:spLocks noGrp="1"/>
          </p:cNvSpPr>
          <p:nvPr>
            <p:ph type="body" sz="quarter" idx="3"/>
          </p:nvPr>
        </p:nvSpPr>
        <p:spPr>
          <a:xfrm>
            <a:off x="1251798" y="2525325"/>
            <a:ext cx="10014373" cy="2393387"/>
          </a:xfrm>
          <a:prstGeom prst="rect">
            <a:avLst/>
          </a:prstGeom>
        </p:spPr>
        <p:txBody>
          <a:bodyPr vert="horz" lIns="94229" tIns="47114" rIns="94229" bIns="47114" rtlCol="0"/>
          <a:lstStyle/>
          <a:p>
            <a:pPr algn="l"/>
            <a:r>
              <a:rPr lang="en-US" b="0" i="0" dirty="0">
                <a:solidFill>
                  <a:srgbClr val="424240"/>
                </a:solidFill>
                <a:effectLst/>
                <a:latin typeface="Gotham SSm A"/>
              </a:rPr>
              <a:t>So let’s look at this visually across the state.  This map shows you the most recent recorded Nitrate levels all across Nebraska wells.  Anything in green, is probably just background N.  Anything in yellow or orange probably has some influence from human activity.  Anything in purple or blue is already above the 10 ppm, meaning it is recommended that humans do NOT drink the water.  These nitrate concentrations are also a concern for livestock producers, especially as it relates to reproduction.</a:t>
            </a:r>
          </a:p>
          <a:p>
            <a:pPr algn="l"/>
            <a:endParaRPr lang="en-US" b="0" i="0" dirty="0">
              <a:solidFill>
                <a:srgbClr val="424240"/>
              </a:solidFill>
              <a:effectLst/>
              <a:latin typeface="Gotham SSm A"/>
            </a:endParaRPr>
          </a:p>
          <a:p>
            <a:br>
              <a:rPr lang="en-US" dirty="0"/>
            </a:br>
            <a:endParaRPr lang="en-US" dirty="0"/>
          </a:p>
        </p:txBody>
      </p:sp>
      <p:sp>
        <p:nvSpPr>
          <p:cNvPr id="6" name="Footer Placeholder 5"/>
          <p:cNvSpPr>
            <a:spLocks noGrp="1"/>
          </p:cNvSpPr>
          <p:nvPr>
            <p:ph type="ftr" sz="quarter" idx="4"/>
          </p:nvPr>
        </p:nvSpPr>
        <p:spPr>
          <a:xfrm>
            <a:off x="0" y="5050650"/>
            <a:ext cx="5424452" cy="265110"/>
          </a:xfrm>
          <a:prstGeom prst="rect">
            <a:avLst/>
          </a:prstGeom>
        </p:spPr>
        <p:txBody>
          <a:bodyPr vert="horz" lIns="94229" tIns="47114" rIns="94229" bIns="47114" rtlCol="0" anchor="b"/>
          <a:lstStyle>
            <a:lvl1pPr algn="l">
              <a:defRPr sz="1200"/>
            </a:lvl1pPr>
          </a:lstStyle>
          <a:p>
            <a:endParaRPr lang="cs-CZ"/>
          </a:p>
        </p:txBody>
      </p:sp>
      <p:sp>
        <p:nvSpPr>
          <p:cNvPr id="7" name="Slide Number Placeholder 6"/>
          <p:cNvSpPr>
            <a:spLocks noGrp="1"/>
          </p:cNvSpPr>
          <p:nvPr>
            <p:ph type="sldNum" sz="quarter" idx="5"/>
          </p:nvPr>
        </p:nvSpPr>
        <p:spPr>
          <a:xfrm>
            <a:off x="7091342" y="5050650"/>
            <a:ext cx="5424452" cy="265110"/>
          </a:xfrm>
          <a:prstGeom prst="rect">
            <a:avLst/>
          </a:prstGeom>
        </p:spPr>
        <p:txBody>
          <a:bodyPr vert="horz" lIns="94229" tIns="47114" rIns="94229" bIns="47114" rtlCol="0" anchor="b"/>
          <a:lstStyle>
            <a:lvl1pPr algn="r">
              <a:defRPr sz="1200"/>
            </a:lvl1pPr>
          </a:lstStyle>
          <a:p>
            <a:fld id="{871B2431-D351-4C6E-A3CF-9DFAC0E3E050}" type="slidenum">
              <a:rPr lang="cs-CZ" smtClean="0"/>
              <a:t>6</a:t>
            </a:fld>
            <a:endParaRPr lang="cs-CZ"/>
          </a:p>
        </p:txBody>
      </p:sp>
    </p:spTree>
    <p:extLst>
      <p:ext uri="{BB962C8B-B14F-4D97-AF65-F5344CB8AC3E}">
        <p14:creationId xmlns:p14="http://schemas.microsoft.com/office/powerpoint/2010/main" val="2896421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5424452" cy="266343"/>
          </a:xfrm>
          <a:prstGeom prst="rect">
            <a:avLst/>
          </a:prstGeom>
        </p:spPr>
        <p:txBody>
          <a:bodyPr vert="horz" lIns="94229" tIns="47114" rIns="94229" bIns="47114" rtlCol="0"/>
          <a:lstStyle>
            <a:lvl1pPr algn="l">
              <a:defRPr sz="1200"/>
            </a:lvl1pPr>
          </a:lstStyle>
          <a:p>
            <a:endParaRPr lang="cs-CZ"/>
          </a:p>
        </p:txBody>
      </p:sp>
      <p:sp>
        <p:nvSpPr>
          <p:cNvPr id="3" name="Date Placeholder 2"/>
          <p:cNvSpPr>
            <a:spLocks noGrp="1"/>
          </p:cNvSpPr>
          <p:nvPr>
            <p:ph type="dt" idx="1"/>
          </p:nvPr>
        </p:nvSpPr>
        <p:spPr>
          <a:xfrm>
            <a:off x="7091342" y="1"/>
            <a:ext cx="5424452" cy="266343"/>
          </a:xfrm>
          <a:prstGeom prst="rect">
            <a:avLst/>
          </a:prstGeom>
        </p:spPr>
        <p:txBody>
          <a:bodyPr vert="horz" lIns="94229" tIns="47114" rIns="94229" bIns="47114" rtlCol="0"/>
          <a:lstStyle>
            <a:lvl1pPr algn="r">
              <a:defRPr sz="1200"/>
            </a:lvl1pPr>
          </a:lstStyle>
          <a:p>
            <a:fld id="{B7268E1E-0E44-426D-905E-8AD9B19D2182}" type="datetimeFigureOut">
              <a:rPr lang="cs-CZ" smtClean="0"/>
              <a:t>13.03.2023</a:t>
            </a:fld>
            <a:endParaRPr lang="cs-CZ"/>
          </a:p>
        </p:txBody>
      </p:sp>
      <p:sp>
        <p:nvSpPr>
          <p:cNvPr id="4" name="Slide Image Placeholder 3"/>
          <p:cNvSpPr>
            <a:spLocks noGrp="1" noRot="1" noChangeAspect="1"/>
          </p:cNvSpPr>
          <p:nvPr>
            <p:ph type="sldImg" idx="2"/>
          </p:nvPr>
        </p:nvSpPr>
        <p:spPr>
          <a:xfrm>
            <a:off x="4486275" y="398463"/>
            <a:ext cx="3544888" cy="1993900"/>
          </a:xfrm>
          <a:prstGeom prst="rect">
            <a:avLst/>
          </a:prstGeom>
          <a:noFill/>
          <a:ln w="12700">
            <a:solidFill>
              <a:prstClr val="black"/>
            </a:solidFill>
          </a:ln>
        </p:spPr>
        <p:txBody>
          <a:bodyPr vert="horz" lIns="94229" tIns="47114" rIns="94229" bIns="47114" rtlCol="0" anchor="ctr"/>
          <a:lstStyle/>
          <a:p>
            <a:endParaRPr lang="cs-CZ"/>
          </a:p>
        </p:txBody>
      </p:sp>
      <p:sp>
        <p:nvSpPr>
          <p:cNvPr id="5" name="Notes Placeholder 4"/>
          <p:cNvSpPr>
            <a:spLocks noGrp="1"/>
          </p:cNvSpPr>
          <p:nvPr>
            <p:ph type="body" sz="quarter" idx="3"/>
          </p:nvPr>
        </p:nvSpPr>
        <p:spPr>
          <a:xfrm>
            <a:off x="1251798" y="2525325"/>
            <a:ext cx="10014373" cy="2393387"/>
          </a:xfrm>
          <a:prstGeom prst="rect">
            <a:avLst/>
          </a:prstGeom>
        </p:spPr>
        <p:txBody>
          <a:bodyPr vert="horz" lIns="94229" tIns="47114" rIns="94229" bIns="47114" rtlCol="0"/>
          <a:lstStyle/>
          <a:p>
            <a:pPr algn="l"/>
            <a:r>
              <a:rPr lang="en-US" b="0" i="0" dirty="0">
                <a:solidFill>
                  <a:srgbClr val="424240"/>
                </a:solidFill>
                <a:effectLst/>
                <a:latin typeface="Gotham SSm A"/>
              </a:rPr>
              <a:t>So as a state, our average nitrate concentrations have increased from just above 5 mg/L to above 6 in the course of 20 years.</a:t>
            </a:r>
          </a:p>
          <a:p>
            <a:br>
              <a:rPr lang="en-US" dirty="0"/>
            </a:br>
            <a:endParaRPr lang="en-US" dirty="0"/>
          </a:p>
        </p:txBody>
      </p:sp>
      <p:sp>
        <p:nvSpPr>
          <p:cNvPr id="6" name="Footer Placeholder 5"/>
          <p:cNvSpPr>
            <a:spLocks noGrp="1"/>
          </p:cNvSpPr>
          <p:nvPr>
            <p:ph type="ftr" sz="quarter" idx="4"/>
          </p:nvPr>
        </p:nvSpPr>
        <p:spPr>
          <a:xfrm>
            <a:off x="0" y="5050650"/>
            <a:ext cx="5424452" cy="265110"/>
          </a:xfrm>
          <a:prstGeom prst="rect">
            <a:avLst/>
          </a:prstGeom>
        </p:spPr>
        <p:txBody>
          <a:bodyPr vert="horz" lIns="94229" tIns="47114" rIns="94229" bIns="47114" rtlCol="0" anchor="b"/>
          <a:lstStyle>
            <a:lvl1pPr algn="l">
              <a:defRPr sz="1200"/>
            </a:lvl1pPr>
          </a:lstStyle>
          <a:p>
            <a:endParaRPr lang="cs-CZ"/>
          </a:p>
        </p:txBody>
      </p:sp>
      <p:sp>
        <p:nvSpPr>
          <p:cNvPr id="7" name="Slide Number Placeholder 6"/>
          <p:cNvSpPr>
            <a:spLocks noGrp="1"/>
          </p:cNvSpPr>
          <p:nvPr>
            <p:ph type="sldNum" sz="quarter" idx="5"/>
          </p:nvPr>
        </p:nvSpPr>
        <p:spPr>
          <a:xfrm>
            <a:off x="7091342" y="5050650"/>
            <a:ext cx="5424452" cy="265110"/>
          </a:xfrm>
          <a:prstGeom prst="rect">
            <a:avLst/>
          </a:prstGeom>
        </p:spPr>
        <p:txBody>
          <a:bodyPr vert="horz" lIns="94229" tIns="47114" rIns="94229" bIns="47114" rtlCol="0" anchor="b"/>
          <a:lstStyle>
            <a:lvl1pPr algn="r">
              <a:defRPr sz="1200"/>
            </a:lvl1pPr>
          </a:lstStyle>
          <a:p>
            <a:fld id="{871B2431-D351-4C6E-A3CF-9DFAC0E3E050}" type="slidenum">
              <a:rPr lang="cs-CZ" smtClean="0"/>
              <a:t>7</a:t>
            </a:fld>
            <a:endParaRPr lang="cs-CZ"/>
          </a:p>
        </p:txBody>
      </p:sp>
    </p:spTree>
    <p:extLst>
      <p:ext uri="{BB962C8B-B14F-4D97-AF65-F5344CB8AC3E}">
        <p14:creationId xmlns:p14="http://schemas.microsoft.com/office/powerpoint/2010/main" val="1238976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5424452" cy="266343"/>
          </a:xfrm>
          <a:prstGeom prst="rect">
            <a:avLst/>
          </a:prstGeom>
        </p:spPr>
        <p:txBody>
          <a:bodyPr vert="horz" lIns="94229" tIns="47114" rIns="94229" bIns="47114" rtlCol="0"/>
          <a:lstStyle>
            <a:lvl1pPr algn="l">
              <a:defRPr sz="1200"/>
            </a:lvl1pPr>
          </a:lstStyle>
          <a:p>
            <a:endParaRPr lang="cs-CZ"/>
          </a:p>
        </p:txBody>
      </p:sp>
      <p:sp>
        <p:nvSpPr>
          <p:cNvPr id="3" name="Date Placeholder 2"/>
          <p:cNvSpPr>
            <a:spLocks noGrp="1"/>
          </p:cNvSpPr>
          <p:nvPr>
            <p:ph type="dt" idx="1"/>
          </p:nvPr>
        </p:nvSpPr>
        <p:spPr>
          <a:xfrm>
            <a:off x="7091342" y="1"/>
            <a:ext cx="5424452" cy="266343"/>
          </a:xfrm>
          <a:prstGeom prst="rect">
            <a:avLst/>
          </a:prstGeom>
        </p:spPr>
        <p:txBody>
          <a:bodyPr vert="horz" lIns="94229" tIns="47114" rIns="94229" bIns="47114" rtlCol="0"/>
          <a:lstStyle>
            <a:lvl1pPr algn="r">
              <a:defRPr sz="1200"/>
            </a:lvl1pPr>
          </a:lstStyle>
          <a:p>
            <a:fld id="{B7268E1E-0E44-426D-905E-8AD9B19D2182}" type="datetimeFigureOut">
              <a:rPr lang="cs-CZ" smtClean="0"/>
              <a:t>13.03.2023</a:t>
            </a:fld>
            <a:endParaRPr lang="cs-CZ"/>
          </a:p>
        </p:txBody>
      </p:sp>
      <p:sp>
        <p:nvSpPr>
          <p:cNvPr id="4" name="Slide Image Placeholder 3"/>
          <p:cNvSpPr>
            <a:spLocks noGrp="1" noRot="1" noChangeAspect="1"/>
          </p:cNvSpPr>
          <p:nvPr>
            <p:ph type="sldImg" idx="2"/>
          </p:nvPr>
        </p:nvSpPr>
        <p:spPr>
          <a:xfrm>
            <a:off x="4486275" y="398463"/>
            <a:ext cx="3544888" cy="1993900"/>
          </a:xfrm>
          <a:prstGeom prst="rect">
            <a:avLst/>
          </a:prstGeom>
          <a:noFill/>
          <a:ln w="12700">
            <a:solidFill>
              <a:prstClr val="black"/>
            </a:solidFill>
          </a:ln>
        </p:spPr>
        <p:txBody>
          <a:bodyPr vert="horz" lIns="94229" tIns="47114" rIns="94229" bIns="47114" rtlCol="0" anchor="ctr"/>
          <a:lstStyle/>
          <a:p>
            <a:endParaRPr lang="cs-CZ"/>
          </a:p>
        </p:txBody>
      </p:sp>
      <p:sp>
        <p:nvSpPr>
          <p:cNvPr id="5" name="Notes Placeholder 4"/>
          <p:cNvSpPr>
            <a:spLocks noGrp="1"/>
          </p:cNvSpPr>
          <p:nvPr>
            <p:ph type="body" sz="quarter" idx="3"/>
          </p:nvPr>
        </p:nvSpPr>
        <p:spPr>
          <a:xfrm>
            <a:off x="1251798" y="2525325"/>
            <a:ext cx="10014373" cy="2393387"/>
          </a:xfrm>
          <a:prstGeom prst="rect">
            <a:avLst/>
          </a:prstGeom>
        </p:spPr>
        <p:txBody>
          <a:bodyPr vert="horz" lIns="94229" tIns="47114" rIns="94229" bIns="47114" rtlCol="0"/>
          <a:lstStyle/>
          <a:p>
            <a:pPr algn="l"/>
            <a:r>
              <a:rPr lang="en-US" b="0" i="0" dirty="0">
                <a:solidFill>
                  <a:srgbClr val="424240"/>
                </a:solidFill>
                <a:effectLst/>
                <a:latin typeface="Gotham SSm A"/>
              </a:rPr>
              <a:t>But more importantly than our statewide average is what our nitrate concentrations look like locally.  This map shows you nitrate concentrations by townships.  If you are serving any of the areas that are in orange, purple or blue, you likely have clients that are already above the safe drinking water standard. </a:t>
            </a:r>
          </a:p>
          <a:p>
            <a:pPr algn="l"/>
            <a:endParaRPr lang="en-US" b="0" i="0" dirty="0">
              <a:solidFill>
                <a:srgbClr val="424240"/>
              </a:solidFill>
              <a:effectLst/>
              <a:latin typeface="Gotham SSm A"/>
            </a:endParaRPr>
          </a:p>
          <a:p>
            <a:pPr algn="l"/>
            <a:r>
              <a:rPr lang="en-US" b="0" i="0" dirty="0">
                <a:solidFill>
                  <a:srgbClr val="424240"/>
                </a:solidFill>
                <a:effectLst/>
                <a:latin typeface="Gotham SSm A"/>
              </a:rPr>
              <a:t>If you have areas that are yellow, you may have a few spots where water quality is really good and some where water quality is poor.</a:t>
            </a:r>
          </a:p>
          <a:p>
            <a:pPr algn="l"/>
            <a:endParaRPr lang="en-US" b="0" i="0" dirty="0">
              <a:solidFill>
                <a:srgbClr val="424240"/>
              </a:solidFill>
              <a:effectLst/>
              <a:latin typeface="Gotham SSm A"/>
            </a:endParaRPr>
          </a:p>
          <a:p>
            <a:pPr algn="l"/>
            <a:r>
              <a:rPr lang="en-US" b="0" i="0" dirty="0">
                <a:solidFill>
                  <a:srgbClr val="424240"/>
                </a:solidFill>
                <a:effectLst/>
                <a:latin typeface="Gotham SSm A"/>
              </a:rPr>
              <a:t>Each case will be different.  The quality of the water as it pertains to nitrate will depend on the land practices in the area, the depth of the well, the soil type, the screening depth (or where the water is pulled from), and both historical and current activities in the area.</a:t>
            </a:r>
          </a:p>
          <a:p>
            <a:pPr algn="l"/>
            <a:endParaRPr lang="en-US" b="0" i="0" dirty="0">
              <a:solidFill>
                <a:srgbClr val="424240"/>
              </a:solidFill>
              <a:effectLst/>
              <a:latin typeface="Gotham SSm A"/>
            </a:endParaRPr>
          </a:p>
          <a:p>
            <a:pPr algn="l"/>
            <a:r>
              <a:rPr lang="en-US" b="0" i="0" dirty="0">
                <a:solidFill>
                  <a:srgbClr val="424240"/>
                </a:solidFill>
                <a:effectLst/>
                <a:latin typeface="Gotham SSm A"/>
              </a:rPr>
              <a:t>So the question we want to address now is: why do I care if the nitrate is high?</a:t>
            </a:r>
          </a:p>
          <a:p>
            <a:br>
              <a:rPr lang="en-US" dirty="0"/>
            </a:br>
            <a:endParaRPr lang="en-US" dirty="0"/>
          </a:p>
        </p:txBody>
      </p:sp>
      <p:sp>
        <p:nvSpPr>
          <p:cNvPr id="6" name="Footer Placeholder 5"/>
          <p:cNvSpPr>
            <a:spLocks noGrp="1"/>
          </p:cNvSpPr>
          <p:nvPr>
            <p:ph type="ftr" sz="quarter" idx="4"/>
          </p:nvPr>
        </p:nvSpPr>
        <p:spPr>
          <a:xfrm>
            <a:off x="0" y="5050650"/>
            <a:ext cx="5424452" cy="265110"/>
          </a:xfrm>
          <a:prstGeom prst="rect">
            <a:avLst/>
          </a:prstGeom>
        </p:spPr>
        <p:txBody>
          <a:bodyPr vert="horz" lIns="94229" tIns="47114" rIns="94229" bIns="47114" rtlCol="0" anchor="b"/>
          <a:lstStyle>
            <a:lvl1pPr algn="l">
              <a:defRPr sz="1200"/>
            </a:lvl1pPr>
          </a:lstStyle>
          <a:p>
            <a:endParaRPr lang="cs-CZ"/>
          </a:p>
        </p:txBody>
      </p:sp>
      <p:sp>
        <p:nvSpPr>
          <p:cNvPr id="7" name="Slide Number Placeholder 6"/>
          <p:cNvSpPr>
            <a:spLocks noGrp="1"/>
          </p:cNvSpPr>
          <p:nvPr>
            <p:ph type="sldNum" sz="quarter" idx="5"/>
          </p:nvPr>
        </p:nvSpPr>
        <p:spPr>
          <a:xfrm>
            <a:off x="7091342" y="5050650"/>
            <a:ext cx="5424452" cy="265110"/>
          </a:xfrm>
          <a:prstGeom prst="rect">
            <a:avLst/>
          </a:prstGeom>
        </p:spPr>
        <p:txBody>
          <a:bodyPr vert="horz" lIns="94229" tIns="47114" rIns="94229" bIns="47114" rtlCol="0" anchor="b"/>
          <a:lstStyle>
            <a:lvl1pPr algn="r">
              <a:defRPr sz="1200"/>
            </a:lvl1pPr>
          </a:lstStyle>
          <a:p>
            <a:fld id="{871B2431-D351-4C6E-A3CF-9DFAC0E3E050}" type="slidenum">
              <a:rPr lang="cs-CZ" smtClean="0"/>
              <a:t>8</a:t>
            </a:fld>
            <a:endParaRPr lang="cs-CZ"/>
          </a:p>
        </p:txBody>
      </p:sp>
    </p:spTree>
    <p:extLst>
      <p:ext uri="{BB962C8B-B14F-4D97-AF65-F5344CB8AC3E}">
        <p14:creationId xmlns:p14="http://schemas.microsoft.com/office/powerpoint/2010/main" val="3376498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5424452" cy="266343"/>
          </a:xfrm>
          <a:prstGeom prst="rect">
            <a:avLst/>
          </a:prstGeom>
        </p:spPr>
        <p:txBody>
          <a:bodyPr vert="horz" lIns="94229" tIns="47114" rIns="94229" bIns="47114" rtlCol="0"/>
          <a:lstStyle>
            <a:lvl1pPr algn="l">
              <a:defRPr sz="1200"/>
            </a:lvl1pPr>
          </a:lstStyle>
          <a:p>
            <a:endParaRPr lang="cs-CZ"/>
          </a:p>
        </p:txBody>
      </p:sp>
      <p:sp>
        <p:nvSpPr>
          <p:cNvPr id="3" name="Date Placeholder 2"/>
          <p:cNvSpPr>
            <a:spLocks noGrp="1"/>
          </p:cNvSpPr>
          <p:nvPr>
            <p:ph type="dt" idx="1"/>
          </p:nvPr>
        </p:nvSpPr>
        <p:spPr>
          <a:xfrm>
            <a:off x="7091342" y="1"/>
            <a:ext cx="5424452" cy="266343"/>
          </a:xfrm>
          <a:prstGeom prst="rect">
            <a:avLst/>
          </a:prstGeom>
        </p:spPr>
        <p:txBody>
          <a:bodyPr vert="horz" lIns="94229" tIns="47114" rIns="94229" bIns="47114" rtlCol="0"/>
          <a:lstStyle>
            <a:lvl1pPr algn="r">
              <a:defRPr sz="1200"/>
            </a:lvl1pPr>
          </a:lstStyle>
          <a:p>
            <a:fld id="{B7268E1E-0E44-426D-905E-8AD9B19D2182}" type="datetimeFigureOut">
              <a:rPr lang="cs-CZ" smtClean="0"/>
              <a:t>13.03.2023</a:t>
            </a:fld>
            <a:endParaRPr lang="cs-CZ"/>
          </a:p>
        </p:txBody>
      </p:sp>
      <p:sp>
        <p:nvSpPr>
          <p:cNvPr id="4" name="Slide Image Placeholder 3"/>
          <p:cNvSpPr>
            <a:spLocks noGrp="1" noRot="1" noChangeAspect="1"/>
          </p:cNvSpPr>
          <p:nvPr>
            <p:ph type="sldImg" idx="2"/>
          </p:nvPr>
        </p:nvSpPr>
        <p:spPr>
          <a:xfrm>
            <a:off x="4486275" y="398463"/>
            <a:ext cx="3544888" cy="1993900"/>
          </a:xfrm>
          <a:prstGeom prst="rect">
            <a:avLst/>
          </a:prstGeom>
          <a:noFill/>
          <a:ln w="12700">
            <a:solidFill>
              <a:prstClr val="black"/>
            </a:solidFill>
          </a:ln>
        </p:spPr>
        <p:txBody>
          <a:bodyPr vert="horz" lIns="94229" tIns="47114" rIns="94229" bIns="47114" rtlCol="0" anchor="ctr"/>
          <a:lstStyle/>
          <a:p>
            <a:endParaRPr lang="cs-CZ"/>
          </a:p>
        </p:txBody>
      </p:sp>
      <p:sp>
        <p:nvSpPr>
          <p:cNvPr id="5" name="Notes Placeholder 4"/>
          <p:cNvSpPr>
            <a:spLocks noGrp="1"/>
          </p:cNvSpPr>
          <p:nvPr>
            <p:ph type="body" sz="quarter" idx="3"/>
          </p:nvPr>
        </p:nvSpPr>
        <p:spPr>
          <a:xfrm>
            <a:off x="1251798" y="2525325"/>
            <a:ext cx="10014373" cy="2393387"/>
          </a:xfrm>
          <a:prstGeom prst="rect">
            <a:avLst/>
          </a:prstGeom>
        </p:spPr>
        <p:txBody>
          <a:bodyPr vert="horz" lIns="94229" tIns="47114" rIns="94229" bIns="47114" rtlCol="0"/>
          <a:lstStyle/>
          <a:p>
            <a:pPr lvl="0"/>
            <a:r>
              <a:rPr lang="en-US" sz="1900" dirty="0">
                <a:solidFill>
                  <a:srgbClr val="424240"/>
                </a:solidFill>
                <a:latin typeface="Calibri" panose="020F0502020204030204" pitchFamily="34" charset="0"/>
              </a:rPr>
              <a:t>Nitrogen is a vital nutrient that helps plants and crops grow. It is essential to Nebraska's agricultural industry and economy.  But `high concentrations in our water are harmful to people and nature. </a:t>
            </a:r>
          </a:p>
          <a:p>
            <a:pPr lvl="0"/>
            <a:endParaRPr lang="en-US" sz="1900" dirty="0">
              <a:solidFill>
                <a:srgbClr val="424240"/>
              </a:solidFill>
              <a:latin typeface="Calibri" panose="020F0502020204030204" pitchFamily="34" charset="0"/>
            </a:endParaRPr>
          </a:p>
          <a:p>
            <a:pPr algn="l" rtl="0" fontAlgn="base">
              <a:buFont typeface="Arial" panose="020B0604020202020204" pitchFamily="34" charset="0"/>
              <a:buNone/>
            </a:pPr>
            <a:r>
              <a:rPr lang="en-US" sz="1900" dirty="0">
                <a:solidFill>
                  <a:srgbClr val="000000"/>
                </a:solidFill>
                <a:latin typeface="Calibri" panose="020F0502020204030204" pitchFamily="34" charset="0"/>
              </a:rPr>
              <a:t>When Nitrogen enters a soil system, bacteria in the soil convert atmospheric Nitrogen into Ammonium.  Different bacteria then change ammonia into Nitrite.  And yet another bacteria turns that into Nitrate. All these forms of nitrogen are available for plants - especially Nitrate, which is the easiest form for plants to use. </a:t>
            </a:r>
          </a:p>
          <a:p>
            <a:pPr algn="l" rtl="0" fontAlgn="base">
              <a:buFont typeface="Arial" panose="020B0604020202020204" pitchFamily="34" charset="0"/>
              <a:buNone/>
            </a:pPr>
            <a:endParaRPr lang="en-US" sz="1900" dirty="0">
              <a:solidFill>
                <a:srgbClr val="000000"/>
              </a:solidFill>
              <a:latin typeface="Calibri" panose="020F0502020204030204" pitchFamily="34" charset="0"/>
            </a:endParaRPr>
          </a:p>
          <a:p>
            <a:pPr algn="l" rtl="0" fontAlgn="base">
              <a:buFont typeface="Arial" panose="020B0604020202020204" pitchFamily="34" charset="0"/>
              <a:buNone/>
            </a:pPr>
            <a:r>
              <a:rPr lang="en-US" sz="1900" dirty="0">
                <a:solidFill>
                  <a:srgbClr val="000000"/>
                </a:solidFill>
                <a:latin typeface="Calibri" panose="020F0502020204030204" pitchFamily="34" charset="0"/>
              </a:rPr>
              <a:t>And that nitrate is why we’re here today.  Nitrogen leaves the soil when a crop gets harvested, when it becomes gaseous and returns to the atmosphere, or when water carries it away to surface water or groundwater. </a:t>
            </a:r>
          </a:p>
          <a:p>
            <a:pPr algn="l" rtl="0" fontAlgn="base">
              <a:buFont typeface="Arial" panose="020B0604020202020204" pitchFamily="34" charset="0"/>
              <a:buNone/>
            </a:pPr>
            <a:endParaRPr lang="en-US" sz="1900" dirty="0">
              <a:solidFill>
                <a:srgbClr val="424240"/>
              </a:solidFill>
              <a:latin typeface="Calibri" panose="020F0502020204030204" pitchFamily="34" charset="0"/>
            </a:endParaRPr>
          </a:p>
          <a:p>
            <a:pPr algn="l" rtl="0" fontAlgn="base">
              <a:buFont typeface="Arial" panose="020B0604020202020204" pitchFamily="34" charset="0"/>
              <a:buNone/>
            </a:pPr>
            <a:r>
              <a:rPr lang="en-US" sz="1900" dirty="0">
                <a:solidFill>
                  <a:srgbClr val="424240"/>
                </a:solidFill>
                <a:latin typeface="Calibri" panose="020F0502020204030204" pitchFamily="34" charset="0"/>
              </a:rPr>
              <a:t>When nitrogen leaves the part of the soil where the roots are located, it becomes a liability for groundwater, surface water, and community vitality. </a:t>
            </a:r>
            <a:endParaRPr lang="en-US" sz="1900" dirty="0">
              <a:solidFill>
                <a:srgbClr val="000000"/>
              </a:solidFill>
              <a:latin typeface="Calibri" panose="020F0502020204030204" pitchFamily="34" charset="0"/>
            </a:endParaRPr>
          </a:p>
          <a:p>
            <a:pPr lvl="0"/>
            <a:endParaRPr lang="en-US" dirty="0"/>
          </a:p>
        </p:txBody>
      </p:sp>
      <p:sp>
        <p:nvSpPr>
          <p:cNvPr id="6" name="Footer Placeholder 5"/>
          <p:cNvSpPr>
            <a:spLocks noGrp="1"/>
          </p:cNvSpPr>
          <p:nvPr>
            <p:ph type="ftr" sz="quarter" idx="4"/>
          </p:nvPr>
        </p:nvSpPr>
        <p:spPr>
          <a:xfrm>
            <a:off x="0" y="5050650"/>
            <a:ext cx="5424452" cy="265110"/>
          </a:xfrm>
          <a:prstGeom prst="rect">
            <a:avLst/>
          </a:prstGeom>
        </p:spPr>
        <p:txBody>
          <a:bodyPr vert="horz" lIns="94229" tIns="47114" rIns="94229" bIns="47114" rtlCol="0" anchor="b"/>
          <a:lstStyle>
            <a:lvl1pPr algn="l">
              <a:defRPr sz="1200"/>
            </a:lvl1pPr>
          </a:lstStyle>
          <a:p>
            <a:endParaRPr lang="cs-CZ"/>
          </a:p>
        </p:txBody>
      </p:sp>
      <p:sp>
        <p:nvSpPr>
          <p:cNvPr id="7" name="Slide Number Placeholder 6"/>
          <p:cNvSpPr>
            <a:spLocks noGrp="1"/>
          </p:cNvSpPr>
          <p:nvPr>
            <p:ph type="sldNum" sz="quarter" idx="5"/>
          </p:nvPr>
        </p:nvSpPr>
        <p:spPr>
          <a:xfrm>
            <a:off x="7091342" y="5050650"/>
            <a:ext cx="5424452" cy="265110"/>
          </a:xfrm>
          <a:prstGeom prst="rect">
            <a:avLst/>
          </a:prstGeom>
        </p:spPr>
        <p:txBody>
          <a:bodyPr vert="horz" lIns="94229" tIns="47114" rIns="94229" bIns="47114" rtlCol="0" anchor="b"/>
          <a:lstStyle>
            <a:lvl1pPr algn="r">
              <a:defRPr sz="1200"/>
            </a:lvl1pPr>
          </a:lstStyle>
          <a:p>
            <a:fld id="{871B2431-D351-4C6E-A3CF-9DFAC0E3E050}" type="slidenum">
              <a:rPr lang="cs-CZ" smtClean="0"/>
              <a:t>9</a:t>
            </a:fld>
            <a:endParaRPr lang="cs-CZ"/>
          </a:p>
        </p:txBody>
      </p:sp>
    </p:spTree>
    <p:extLst>
      <p:ext uri="{BB962C8B-B14F-4D97-AF65-F5344CB8AC3E}">
        <p14:creationId xmlns:p14="http://schemas.microsoft.com/office/powerpoint/2010/main" val="2373678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png"/><Relationship Id="rId3" Type="http://schemas.openxmlformats.org/officeDocument/2006/relationships/image" Target="../media/image19.jpeg"/><Relationship Id="rId7" Type="http://schemas.openxmlformats.org/officeDocument/2006/relationships/image" Target="../media/image7.svg"/><Relationship Id="rId12" Type="http://schemas.openxmlformats.org/officeDocument/2006/relationships/image" Target="../media/image15.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png"/><Relationship Id="rId5" Type="http://schemas.openxmlformats.org/officeDocument/2006/relationships/image" Target="../media/image5.svg"/><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3.jpe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8" Type="http://schemas.openxmlformats.org/officeDocument/2006/relationships/hyperlink" Target="https://go.unl.edu/reapplication" TargetMode="External"/><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jpe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21.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5.sv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5.png"/><Relationship Id="rId5" Type="http://schemas.openxmlformats.org/officeDocument/2006/relationships/image" Target="../media/image5.sv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9.sv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jpeg"/><Relationship Id="rId7" Type="http://schemas.openxmlformats.org/officeDocument/2006/relationships/image" Target="../media/image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8410" t="40751" r="21572" b="134"/>
          <a:stretch>
            <a:fillRect/>
          </a:stretch>
        </p:blipFill>
        <p:spPr>
          <a:xfrm>
            <a:off x="0" y="0"/>
            <a:ext cx="18288000" cy="10287000"/>
          </a:xfrm>
          <a:prstGeom prst="rect">
            <a:avLst/>
          </a:prstGeom>
        </p:spPr>
      </p:pic>
      <p:sp>
        <p:nvSpPr>
          <p:cNvPr id="3" name="AutoShape 3"/>
          <p:cNvSpPr/>
          <p:nvPr/>
        </p:nvSpPr>
        <p:spPr>
          <a:xfrm>
            <a:off x="567002" y="-561975"/>
            <a:ext cx="11167798" cy="11410950"/>
          </a:xfrm>
          <a:prstGeom prst="rect">
            <a:avLst/>
          </a:prstGeom>
          <a:solidFill>
            <a:srgbClr val="FBFDFE">
              <a:alpha val="89804"/>
            </a:srgbClr>
          </a:solidFill>
        </p:spPr>
      </p:sp>
      <p:pic>
        <p:nvPicPr>
          <p:cNvPr id="4" name="Picture 4"/>
          <p:cNvPicPr>
            <a:picLocks noChangeAspect="1"/>
          </p:cNvPicPr>
          <p:nvPr/>
        </p:nvPicPr>
        <p:blipFill>
          <a:blip r:embed="rId4"/>
          <a:srcRect r="66701"/>
          <a:stretch>
            <a:fillRect/>
          </a:stretch>
        </p:blipFill>
        <p:spPr>
          <a:xfrm>
            <a:off x="5426359" y="356260"/>
            <a:ext cx="1259477" cy="1258691"/>
          </a:xfrm>
          <a:prstGeom prst="rect">
            <a:avLst/>
          </a:prstGeom>
        </p:spPr>
      </p:pic>
      <p:grpSp>
        <p:nvGrpSpPr>
          <p:cNvPr id="5" name="Group 5"/>
          <p:cNvGrpSpPr/>
          <p:nvPr/>
        </p:nvGrpSpPr>
        <p:grpSpPr>
          <a:xfrm>
            <a:off x="781279" y="1806448"/>
            <a:ext cx="10824003" cy="8003007"/>
            <a:chOff x="-669446" y="-679062"/>
            <a:chExt cx="12350208" cy="10670674"/>
          </a:xfrm>
        </p:grpSpPr>
        <p:sp>
          <p:nvSpPr>
            <p:cNvPr id="7" name="TextBox 7"/>
            <p:cNvSpPr txBox="1"/>
            <p:nvPr/>
          </p:nvSpPr>
          <p:spPr>
            <a:xfrm>
              <a:off x="-517555" y="-679062"/>
              <a:ext cx="11998318" cy="4219105"/>
            </a:xfrm>
            <a:prstGeom prst="rect">
              <a:avLst/>
            </a:prstGeom>
          </p:spPr>
          <p:txBody>
            <a:bodyPr wrap="square" lIns="0" tIns="0" rIns="0" bIns="0" rtlCol="0" anchor="t">
              <a:spAutoFit/>
            </a:bodyPr>
            <a:lstStyle/>
            <a:p>
              <a:pPr algn="ctr">
                <a:lnSpc>
                  <a:spcPts val="8100"/>
                </a:lnSpc>
              </a:pPr>
              <a:r>
                <a:rPr lang="en-US" sz="8000" spc="-214" dirty="0">
                  <a:solidFill>
                    <a:schemeClr val="tx2"/>
                  </a:solidFill>
                  <a:latin typeface="Josefin Sans Bold"/>
                </a:rPr>
                <a:t>Reverse Osmosis Rebate Program </a:t>
              </a:r>
            </a:p>
            <a:p>
              <a:pPr algn="ctr">
                <a:lnSpc>
                  <a:spcPts val="8100"/>
                </a:lnSpc>
              </a:pPr>
              <a:r>
                <a:rPr lang="en-US" sz="8000" spc="-214" dirty="0">
                  <a:solidFill>
                    <a:schemeClr val="tx2"/>
                  </a:solidFill>
                  <a:latin typeface="Josefin Sans Bold"/>
                </a:rPr>
                <a:t>In-Service</a:t>
              </a:r>
            </a:p>
          </p:txBody>
        </p:sp>
        <p:sp>
          <p:nvSpPr>
            <p:cNvPr id="6" name="TextBox 6"/>
            <p:cNvSpPr txBox="1"/>
            <p:nvPr/>
          </p:nvSpPr>
          <p:spPr>
            <a:xfrm>
              <a:off x="902068" y="3507115"/>
              <a:ext cx="8894131" cy="2092025"/>
            </a:xfrm>
            <a:prstGeom prst="rect">
              <a:avLst/>
            </a:prstGeom>
          </p:spPr>
          <p:txBody>
            <a:bodyPr lIns="0" tIns="0" rIns="0" bIns="0" rtlCol="0" anchor="t">
              <a:spAutoFit/>
            </a:bodyPr>
            <a:lstStyle/>
            <a:p>
              <a:pPr algn="ctr">
                <a:lnSpc>
                  <a:spcPts val="4128"/>
                </a:lnSpc>
              </a:pPr>
              <a:r>
                <a:rPr lang="en-US" sz="3200" spc="320" dirty="0">
                  <a:solidFill>
                    <a:srgbClr val="85776C"/>
                  </a:solidFill>
                  <a:latin typeface="Josefin Sans Bold"/>
                </a:rPr>
                <a:t>Treating high nitrate concentrations in private wells</a:t>
              </a:r>
            </a:p>
          </p:txBody>
        </p:sp>
        <p:sp>
          <p:nvSpPr>
            <p:cNvPr id="8" name="TextBox 8"/>
            <p:cNvSpPr txBox="1"/>
            <p:nvPr/>
          </p:nvSpPr>
          <p:spPr>
            <a:xfrm>
              <a:off x="-669446" y="6093110"/>
              <a:ext cx="12350208" cy="3898502"/>
            </a:xfrm>
            <a:prstGeom prst="rect">
              <a:avLst/>
            </a:prstGeom>
          </p:spPr>
          <p:txBody>
            <a:bodyPr wrap="square" lIns="0" tIns="0" rIns="0" bIns="0" rtlCol="0" anchor="t">
              <a:spAutoFit/>
            </a:bodyPr>
            <a:lstStyle/>
            <a:p>
              <a:pPr>
                <a:spcAft>
                  <a:spcPts val="2400"/>
                </a:spcAft>
              </a:pPr>
              <a:r>
                <a:rPr lang="en-US" sz="2600" spc="167" dirty="0">
                  <a:solidFill>
                    <a:srgbClr val="204666"/>
                  </a:solidFill>
                  <a:latin typeface="Josefin Sans"/>
                </a:rPr>
                <a:t>Katie Pekarek, Water Quality Extension Educator</a:t>
              </a:r>
            </a:p>
            <a:p>
              <a:pPr>
                <a:spcAft>
                  <a:spcPts val="2400"/>
                </a:spcAft>
              </a:pPr>
              <a:r>
                <a:rPr lang="en-US" sz="2600" spc="167" dirty="0">
                  <a:solidFill>
                    <a:srgbClr val="204666"/>
                  </a:solidFill>
                  <a:latin typeface="Josefin Sans"/>
                </a:rPr>
                <a:t>Laura Nagengast, Source Water Protection Extension Educator</a:t>
              </a:r>
            </a:p>
            <a:p>
              <a:pPr>
                <a:spcAft>
                  <a:spcPts val="2400"/>
                </a:spcAft>
              </a:pPr>
              <a:r>
                <a:rPr lang="en-US" sz="2600" spc="167" dirty="0">
                  <a:solidFill>
                    <a:srgbClr val="204666"/>
                  </a:solidFill>
                  <a:latin typeface="Josefin Sans"/>
                </a:rPr>
                <a:t>Carla McCullough, Watershed Science Extension Educator</a:t>
              </a:r>
            </a:p>
            <a:p>
              <a:pPr>
                <a:spcAft>
                  <a:spcPts val="2400"/>
                </a:spcAft>
              </a:pPr>
              <a:r>
                <a:rPr lang="en-US" sz="2600" spc="167" dirty="0">
                  <a:solidFill>
                    <a:srgbClr val="204666"/>
                  </a:solidFill>
                  <a:latin typeface="Josefin Sans"/>
                </a:rPr>
                <a:t>Becky Schuerman, Domestic Water, Wastewater Management Extension Associate</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BB41459-E1DD-56AE-1BD6-028B70A15DCE}"/>
              </a:ext>
            </a:extLst>
          </p:cNvPr>
          <p:cNvSpPr>
            <a:spLocks noGrp="1"/>
          </p:cNvSpPr>
          <p:nvPr>
            <p:ph idx="1"/>
          </p:nvPr>
        </p:nvSpPr>
        <p:spPr>
          <a:xfrm>
            <a:off x="2828925" y="2471738"/>
            <a:ext cx="12372975" cy="6807995"/>
          </a:xfrm>
        </p:spPr>
        <p:txBody>
          <a:bodyPr>
            <a:noAutofit/>
          </a:bodyPr>
          <a:lstStyle/>
          <a:p>
            <a:r>
              <a:rPr lang="en-US" sz="3000" dirty="0">
                <a:latin typeface="Arial" panose="020B0604020202020204" pitchFamily="34" charset="0"/>
                <a:cs typeface="Arial" panose="020B0604020202020204" pitchFamily="34" charset="0"/>
              </a:rPr>
              <a:t>MCL of nitrate in drinking water (10mg/L) is set for infant development of methemoglobinemia</a:t>
            </a:r>
          </a:p>
          <a:p>
            <a:pPr lvl="1"/>
            <a:r>
              <a:rPr lang="en-US" b="1" dirty="0">
                <a:latin typeface="Arial" panose="020B0604020202020204" pitchFamily="34" charset="0"/>
                <a:cs typeface="Arial" panose="020B0604020202020204" pitchFamily="34" charset="0"/>
              </a:rPr>
              <a:t>Not for other health outcomes</a:t>
            </a:r>
          </a:p>
          <a:p>
            <a:pPr lvl="1"/>
            <a:r>
              <a:rPr lang="en-US" dirty="0">
                <a:latin typeface="Arial" panose="020B0604020202020204" pitchFamily="34" charset="0"/>
                <a:cs typeface="Arial" panose="020B0604020202020204" pitchFamily="34" charset="0"/>
              </a:rPr>
              <a:t>Studies of other health outcomes continue to be published</a:t>
            </a:r>
          </a:p>
          <a:p>
            <a:pPr lvl="2"/>
            <a:r>
              <a:rPr lang="en-US" dirty="0">
                <a:latin typeface="Arial" panose="020B0604020202020204" pitchFamily="34" charset="0"/>
                <a:cs typeface="Arial" panose="020B0604020202020204" pitchFamily="34" charset="0"/>
              </a:rPr>
              <a:t>High concentration of nitrate in drinking water have been linked to other adverse health outcomes</a:t>
            </a:r>
          </a:p>
          <a:p>
            <a:r>
              <a:rPr lang="en-US" sz="3000" dirty="0">
                <a:latin typeface="Arial" panose="020B0604020202020204" pitchFamily="34" charset="0"/>
                <a:cs typeface="Arial" panose="020B0604020202020204" pitchFamily="34" charset="0"/>
              </a:rPr>
              <a:t>Strongest links:</a:t>
            </a:r>
          </a:p>
          <a:p>
            <a:pPr marL="2171646" lvl="1" indent="-685784"/>
            <a:r>
              <a:rPr lang="en-US" dirty="0">
                <a:latin typeface="Arial" panose="020B0604020202020204" pitchFamily="34" charset="0"/>
                <a:cs typeface="Arial" panose="020B0604020202020204" pitchFamily="34" charset="0"/>
              </a:rPr>
              <a:t>Minor health ailments </a:t>
            </a:r>
          </a:p>
          <a:p>
            <a:pPr marL="2171646" lvl="1" indent="-685784"/>
            <a:r>
              <a:rPr lang="en-US" dirty="0">
                <a:latin typeface="Arial" panose="020B0604020202020204" pitchFamily="34" charset="0"/>
                <a:cs typeface="Arial" panose="020B0604020202020204" pitchFamily="34" charset="0"/>
              </a:rPr>
              <a:t>Methemoglobinemia </a:t>
            </a:r>
          </a:p>
          <a:p>
            <a:pPr marL="2171646" lvl="1" indent="-685784"/>
            <a:r>
              <a:rPr lang="en-US" dirty="0">
                <a:latin typeface="Arial" panose="020B0604020202020204" pitchFamily="34" charset="0"/>
                <a:cs typeface="Arial" panose="020B0604020202020204" pitchFamily="34" charset="0"/>
              </a:rPr>
              <a:t>Preterm birth issues</a:t>
            </a:r>
          </a:p>
          <a:p>
            <a:pPr marL="2171646" lvl="1" indent="-685784"/>
            <a:r>
              <a:rPr lang="en-US" dirty="0">
                <a:latin typeface="Arial" panose="020B0604020202020204" pitchFamily="34" charset="0"/>
                <a:cs typeface="Arial" panose="020B0604020202020204" pitchFamily="34" charset="0"/>
              </a:rPr>
              <a:t>Birth defects</a:t>
            </a:r>
          </a:p>
          <a:p>
            <a:pPr marL="2171646" lvl="1" indent="-685784"/>
            <a:r>
              <a:rPr lang="en-US" dirty="0">
                <a:latin typeface="Arial" panose="020B0604020202020204" pitchFamily="34" charset="0"/>
                <a:cs typeface="Arial" panose="020B0604020202020204" pitchFamily="34" charset="0"/>
              </a:rPr>
              <a:t>Pediatric cancers</a:t>
            </a:r>
          </a:p>
          <a:p>
            <a:pPr marL="2171646" lvl="1" indent="-685784"/>
            <a:r>
              <a:rPr lang="en-US" dirty="0">
                <a:latin typeface="Arial" panose="020B0604020202020204" pitchFamily="34" charset="0"/>
                <a:cs typeface="Arial" panose="020B0604020202020204" pitchFamily="34" charset="0"/>
              </a:rPr>
              <a:t>Adult cancers </a:t>
            </a:r>
          </a:p>
        </p:txBody>
      </p:sp>
      <p:sp>
        <p:nvSpPr>
          <p:cNvPr id="5" name="Title 1">
            <a:extLst>
              <a:ext uri="{FF2B5EF4-FFF2-40B4-BE49-F238E27FC236}">
                <a16:creationId xmlns:a16="http://schemas.microsoft.com/office/drawing/2014/main" id="{12E59543-A0B8-F712-C145-43E8188ABBC5}"/>
              </a:ext>
            </a:extLst>
          </p:cNvPr>
          <p:cNvSpPr>
            <a:spLocks noGrp="1"/>
          </p:cNvSpPr>
          <p:nvPr>
            <p:ph type="title"/>
          </p:nvPr>
        </p:nvSpPr>
        <p:spPr>
          <a:xfrm>
            <a:off x="2828925" y="602014"/>
            <a:ext cx="11830050" cy="1624013"/>
          </a:xfrm>
        </p:spPr>
        <p:txBody>
          <a:bodyPr>
            <a:normAutofit/>
          </a:bodyPr>
          <a:lstStyle/>
          <a:p>
            <a:pPr algn="ctr"/>
            <a:r>
              <a:rPr lang="en-US" sz="6400" spc="127" dirty="0">
                <a:solidFill>
                  <a:srgbClr val="967A65"/>
                </a:solidFill>
                <a:latin typeface="Josefin Sans"/>
                <a:ea typeface="+mn-ea"/>
                <a:cs typeface="+mn-cs"/>
              </a:rPr>
              <a:t>Nitrate and Human Health</a:t>
            </a:r>
          </a:p>
        </p:txBody>
      </p:sp>
      <p:pic>
        <p:nvPicPr>
          <p:cNvPr id="6" name="Graphic 5" descr="Hospital">
            <a:extLst>
              <a:ext uri="{FF2B5EF4-FFF2-40B4-BE49-F238E27FC236}">
                <a16:creationId xmlns:a16="http://schemas.microsoft.com/office/drawing/2014/main" id="{05F15D4B-FCA1-4891-B3B2-8DD44F2D44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19799" y="5698502"/>
            <a:ext cx="3174479" cy="3174479"/>
          </a:xfrm>
          <a:prstGeom prst="rect">
            <a:avLst/>
          </a:prstGeom>
        </p:spPr>
      </p:pic>
      <p:pic>
        <p:nvPicPr>
          <p:cNvPr id="2" name="Picture 1" descr="Icon&#10;&#10;Description automatically generated">
            <a:extLst>
              <a:ext uri="{FF2B5EF4-FFF2-40B4-BE49-F238E27FC236}">
                <a16:creationId xmlns:a16="http://schemas.microsoft.com/office/drawing/2014/main" id="{110AC19F-AE97-7701-7757-2E0786DD0D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733" t="22800" r="47657" b="14636"/>
          <a:stretch/>
        </p:blipFill>
        <p:spPr>
          <a:xfrm>
            <a:off x="639541" y="723900"/>
            <a:ext cx="2103659" cy="2022187"/>
          </a:xfrm>
          <a:prstGeom prst="rect">
            <a:avLst/>
          </a:prstGeom>
        </p:spPr>
      </p:pic>
      <p:pic>
        <p:nvPicPr>
          <p:cNvPr id="3" name="Picture 2">
            <a:extLst>
              <a:ext uri="{FF2B5EF4-FFF2-40B4-BE49-F238E27FC236}">
                <a16:creationId xmlns:a16="http://schemas.microsoft.com/office/drawing/2014/main" id="{DBE67FA1-68EC-606F-47CD-D14388033883}"/>
              </a:ext>
            </a:extLst>
          </p:cNvPr>
          <p:cNvPicPr>
            <a:picLocks noChangeAspect="1"/>
          </p:cNvPicPr>
          <p:nvPr/>
        </p:nvPicPr>
        <p:blipFill>
          <a:blip r:embed="rId6"/>
          <a:srcRect r="66701"/>
          <a:stretch>
            <a:fillRect/>
          </a:stretch>
        </p:blipFill>
        <p:spPr>
          <a:xfrm>
            <a:off x="16955226" y="8954123"/>
            <a:ext cx="967098" cy="966495"/>
          </a:xfrm>
          <a:prstGeom prst="rect">
            <a:avLst/>
          </a:prstGeom>
        </p:spPr>
      </p:pic>
      <p:sp>
        <p:nvSpPr>
          <p:cNvPr id="7" name="TextBox 4">
            <a:extLst>
              <a:ext uri="{FF2B5EF4-FFF2-40B4-BE49-F238E27FC236}">
                <a16:creationId xmlns:a16="http://schemas.microsoft.com/office/drawing/2014/main" id="{C2A787B6-C5EA-C444-62F3-C2808D55B2A8}"/>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Nitrate and Human Health</a:t>
            </a:r>
          </a:p>
        </p:txBody>
      </p:sp>
    </p:spTree>
    <p:extLst>
      <p:ext uri="{BB962C8B-B14F-4D97-AF65-F5344CB8AC3E}">
        <p14:creationId xmlns:p14="http://schemas.microsoft.com/office/powerpoint/2010/main" val="805161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179062-66F0-D06B-6D80-403A45278140}"/>
              </a:ext>
            </a:extLst>
          </p:cNvPr>
          <p:cNvSpPr>
            <a:spLocks noGrp="1"/>
          </p:cNvSpPr>
          <p:nvPr>
            <p:ph type="title"/>
          </p:nvPr>
        </p:nvSpPr>
        <p:spPr>
          <a:xfrm>
            <a:off x="3228975" y="585788"/>
            <a:ext cx="11830050" cy="1624013"/>
          </a:xfrm>
        </p:spPr>
        <p:txBody>
          <a:bodyPr>
            <a:normAutofit/>
          </a:bodyPr>
          <a:lstStyle/>
          <a:p>
            <a:r>
              <a:rPr lang="en-US" sz="6400" spc="127" dirty="0">
                <a:solidFill>
                  <a:srgbClr val="967A65"/>
                </a:solidFill>
                <a:latin typeface="Josefin Sans"/>
                <a:ea typeface="+mn-ea"/>
                <a:cs typeface="+mn-cs"/>
              </a:rPr>
              <a:t>Adult Health Research</a:t>
            </a:r>
          </a:p>
        </p:txBody>
      </p:sp>
      <p:sp>
        <p:nvSpPr>
          <p:cNvPr id="5" name="Content Placeholder 2">
            <a:extLst>
              <a:ext uri="{FF2B5EF4-FFF2-40B4-BE49-F238E27FC236}">
                <a16:creationId xmlns:a16="http://schemas.microsoft.com/office/drawing/2014/main" id="{FCF765D7-8999-0AFC-AB44-918E97AA8B91}"/>
              </a:ext>
            </a:extLst>
          </p:cNvPr>
          <p:cNvSpPr>
            <a:spLocks noGrp="1"/>
          </p:cNvSpPr>
          <p:nvPr>
            <p:ph idx="1"/>
          </p:nvPr>
        </p:nvSpPr>
        <p:spPr>
          <a:xfrm>
            <a:off x="3073433" y="2382476"/>
            <a:ext cx="12617483" cy="7558091"/>
          </a:xfrm>
        </p:spPr>
        <p:txBody>
          <a:bodyPr>
            <a:noAutofit/>
          </a:bodyPr>
          <a:lstStyle/>
          <a:p>
            <a:pPr>
              <a:buFont typeface="Arial" panose="020B0604020202020204" pitchFamily="34" charset="0"/>
              <a:buChar char="•"/>
            </a:pPr>
            <a:r>
              <a:rPr lang="en-US" dirty="0"/>
              <a:t>Minor health ailments: increased heart rate, nausea, headaches, abdominal cramps</a:t>
            </a:r>
          </a:p>
          <a:p>
            <a:pPr>
              <a:buFont typeface="Arial" panose="020B0604020202020204" pitchFamily="34" charset="0"/>
              <a:buChar char="•"/>
            </a:pPr>
            <a:r>
              <a:rPr lang="en-US" dirty="0"/>
              <a:t>Cancers potentially associated:</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Colorectal cancer </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Thyroid disease </a:t>
            </a:r>
          </a:p>
          <a:p>
            <a:pPr lvl="1">
              <a:buFont typeface="Arial" panose="020B0604020202020204" pitchFamily="34" charset="0"/>
              <a:buChar char="•"/>
            </a:pPr>
            <a:r>
              <a:rPr lang="en-US" dirty="0"/>
              <a:t>Kidney cancer </a:t>
            </a:r>
          </a:p>
          <a:p>
            <a:pPr lvl="1">
              <a:buFont typeface="Arial" panose="020B0604020202020204" pitchFamily="34" charset="0"/>
              <a:buChar char="•"/>
            </a:pPr>
            <a:r>
              <a:rPr lang="en-US" dirty="0"/>
              <a:t>Bladder cancer </a:t>
            </a:r>
          </a:p>
          <a:p>
            <a:pPr lvl="1">
              <a:buFont typeface="Arial" panose="020B0604020202020204" pitchFamily="34" charset="0"/>
              <a:buChar char="•"/>
            </a:pPr>
            <a:r>
              <a:rPr lang="en-US" dirty="0"/>
              <a:t>Non-Hodgkin lymphoma </a:t>
            </a:r>
          </a:p>
          <a:p>
            <a:pPr>
              <a:buFont typeface="Arial" panose="020B0604020202020204" pitchFamily="34" charset="0"/>
              <a:buChar char="•"/>
            </a:pPr>
            <a:r>
              <a:rPr lang="en-US" dirty="0">
                <a:solidFill>
                  <a:srgbClr val="202124"/>
                </a:solidFill>
                <a:latin typeface="Roboto"/>
              </a:rPr>
              <a:t>Alzheimer's, Diabetes and Parkinson's Disease</a:t>
            </a:r>
          </a:p>
          <a:p>
            <a:pPr>
              <a:buFont typeface="Arial" panose="020B0604020202020204" pitchFamily="34" charset="0"/>
              <a:buChar char="•"/>
            </a:pPr>
            <a:r>
              <a:rPr lang="en-US" dirty="0">
                <a:solidFill>
                  <a:srgbClr val="202124"/>
                </a:solidFill>
                <a:latin typeface="Roboto"/>
              </a:rPr>
              <a:t>Maternal/Fetal Health Issues</a:t>
            </a:r>
          </a:p>
          <a:p>
            <a:pPr lvl="1">
              <a:buFont typeface="Arial" panose="020B0604020202020204" pitchFamily="34" charset="0"/>
              <a:buChar char="•"/>
            </a:pPr>
            <a:r>
              <a:rPr lang="en-US" dirty="0">
                <a:solidFill>
                  <a:srgbClr val="202124"/>
                </a:solidFill>
                <a:latin typeface="Roboto"/>
              </a:rPr>
              <a:t>Miscarriages</a:t>
            </a:r>
          </a:p>
          <a:p>
            <a:pPr lvl="1">
              <a:buFont typeface="Arial" panose="020B0604020202020204" pitchFamily="34" charset="0"/>
              <a:buChar char="•"/>
            </a:pPr>
            <a:r>
              <a:rPr lang="en-US" dirty="0">
                <a:solidFill>
                  <a:srgbClr val="202124"/>
                </a:solidFill>
                <a:latin typeface="Roboto"/>
              </a:rPr>
              <a:t>Preterm births</a:t>
            </a:r>
          </a:p>
          <a:p>
            <a:pPr lvl="1">
              <a:buFont typeface="Arial" panose="020B0604020202020204" pitchFamily="34" charset="0"/>
              <a:buChar char="•"/>
            </a:pPr>
            <a:r>
              <a:rPr lang="en-US" dirty="0">
                <a:solidFill>
                  <a:srgbClr val="202124"/>
                </a:solidFill>
                <a:latin typeface="Roboto"/>
              </a:rPr>
              <a:t>Fetal growth restrictions</a:t>
            </a:r>
          </a:p>
          <a:p>
            <a:pPr lvl="1">
              <a:buFont typeface="Arial" panose="020B0604020202020204" pitchFamily="34" charset="0"/>
              <a:buChar char="•"/>
            </a:pPr>
            <a:r>
              <a:rPr lang="en-US" dirty="0">
                <a:solidFill>
                  <a:srgbClr val="202124"/>
                </a:solidFill>
                <a:latin typeface="Roboto"/>
              </a:rPr>
              <a:t>Birth defects</a:t>
            </a:r>
          </a:p>
        </p:txBody>
      </p:sp>
      <p:pic>
        <p:nvPicPr>
          <p:cNvPr id="6" name="Graphic 5" descr="Group">
            <a:extLst>
              <a:ext uri="{FF2B5EF4-FFF2-40B4-BE49-F238E27FC236}">
                <a16:creationId xmlns:a16="http://schemas.microsoft.com/office/drawing/2014/main" id="{ECD8308E-62DE-CEF4-7E73-7AF487B262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03380" y="4111268"/>
            <a:ext cx="2837610" cy="2837610"/>
          </a:xfrm>
          <a:prstGeom prst="rect">
            <a:avLst/>
          </a:prstGeom>
        </p:spPr>
      </p:pic>
      <p:pic>
        <p:nvPicPr>
          <p:cNvPr id="7" name="Picture 6" descr="Icon&#10;&#10;Description automatically generated">
            <a:extLst>
              <a:ext uri="{FF2B5EF4-FFF2-40B4-BE49-F238E27FC236}">
                <a16:creationId xmlns:a16="http://schemas.microsoft.com/office/drawing/2014/main" id="{3C26A575-7ACB-8D92-7EA4-17FF597ACA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733" t="22800" r="47657" b="14636"/>
          <a:stretch/>
        </p:blipFill>
        <p:spPr>
          <a:xfrm>
            <a:off x="639541" y="747382"/>
            <a:ext cx="2103659" cy="2022187"/>
          </a:xfrm>
          <a:prstGeom prst="rect">
            <a:avLst/>
          </a:prstGeom>
        </p:spPr>
      </p:pic>
      <p:pic>
        <p:nvPicPr>
          <p:cNvPr id="8" name="Picture 7">
            <a:extLst>
              <a:ext uri="{FF2B5EF4-FFF2-40B4-BE49-F238E27FC236}">
                <a16:creationId xmlns:a16="http://schemas.microsoft.com/office/drawing/2014/main" id="{2F91A23D-B87A-D413-BBE0-8B4D2C59C157}"/>
              </a:ext>
            </a:extLst>
          </p:cNvPr>
          <p:cNvPicPr>
            <a:picLocks noChangeAspect="1"/>
          </p:cNvPicPr>
          <p:nvPr/>
        </p:nvPicPr>
        <p:blipFill>
          <a:blip r:embed="rId6"/>
          <a:srcRect r="66701"/>
          <a:stretch>
            <a:fillRect/>
          </a:stretch>
        </p:blipFill>
        <p:spPr>
          <a:xfrm>
            <a:off x="16955226" y="8977605"/>
            <a:ext cx="967098" cy="966495"/>
          </a:xfrm>
          <a:prstGeom prst="rect">
            <a:avLst/>
          </a:prstGeom>
        </p:spPr>
      </p:pic>
      <p:sp>
        <p:nvSpPr>
          <p:cNvPr id="9" name="TextBox 4">
            <a:extLst>
              <a:ext uri="{FF2B5EF4-FFF2-40B4-BE49-F238E27FC236}">
                <a16:creationId xmlns:a16="http://schemas.microsoft.com/office/drawing/2014/main" id="{A58E61F6-26CA-9215-5338-2E35BD77C9D3}"/>
              </a:ext>
            </a:extLst>
          </p:cNvPr>
          <p:cNvSpPr txBox="1"/>
          <p:nvPr/>
        </p:nvSpPr>
        <p:spPr>
          <a:xfrm>
            <a:off x="11273866" y="9215107"/>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Nitrate and Human Health</a:t>
            </a:r>
          </a:p>
        </p:txBody>
      </p:sp>
    </p:spTree>
    <p:extLst>
      <p:ext uri="{BB962C8B-B14F-4D97-AF65-F5344CB8AC3E}">
        <p14:creationId xmlns:p14="http://schemas.microsoft.com/office/powerpoint/2010/main" val="3702358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E5429-6BC3-7DB2-AE79-DD0D039BFB79}"/>
              </a:ext>
            </a:extLst>
          </p:cNvPr>
          <p:cNvSpPr>
            <a:spLocks noGrp="1"/>
          </p:cNvSpPr>
          <p:nvPr>
            <p:ph type="title"/>
          </p:nvPr>
        </p:nvSpPr>
        <p:spPr>
          <a:xfrm>
            <a:off x="3044266" y="576930"/>
            <a:ext cx="11662334" cy="1143000"/>
          </a:xfrm>
        </p:spPr>
        <p:txBody>
          <a:bodyPr>
            <a:normAutofit/>
          </a:bodyPr>
          <a:lstStyle/>
          <a:p>
            <a:r>
              <a:rPr lang="en-US" sz="6400" spc="127" dirty="0">
                <a:solidFill>
                  <a:srgbClr val="967A65"/>
                </a:solidFill>
                <a:latin typeface="Josefin Sans"/>
                <a:ea typeface="+mn-ea"/>
                <a:cs typeface="+mn-cs"/>
              </a:rPr>
              <a:t>Birth Defects in Nebraska</a:t>
            </a:r>
          </a:p>
        </p:txBody>
      </p:sp>
      <p:pic>
        <p:nvPicPr>
          <p:cNvPr id="4" name="Picture 3">
            <a:extLst>
              <a:ext uri="{FF2B5EF4-FFF2-40B4-BE49-F238E27FC236}">
                <a16:creationId xmlns:a16="http://schemas.microsoft.com/office/drawing/2014/main" id="{8D1E6EE1-4A9D-1513-CAB3-002C58274D9D}"/>
              </a:ext>
            </a:extLst>
          </p:cNvPr>
          <p:cNvPicPr>
            <a:picLocks noChangeAspect="1"/>
          </p:cNvPicPr>
          <p:nvPr/>
        </p:nvPicPr>
        <p:blipFill>
          <a:blip r:embed="rId3"/>
          <a:stretch>
            <a:fillRect/>
          </a:stretch>
        </p:blipFill>
        <p:spPr>
          <a:xfrm>
            <a:off x="7323203" y="2903234"/>
            <a:ext cx="8234363" cy="5300663"/>
          </a:xfrm>
          <a:prstGeom prst="rect">
            <a:avLst/>
          </a:prstGeom>
        </p:spPr>
      </p:pic>
      <p:sp>
        <p:nvSpPr>
          <p:cNvPr id="5" name="Content Placeholder 2">
            <a:extLst>
              <a:ext uri="{FF2B5EF4-FFF2-40B4-BE49-F238E27FC236}">
                <a16:creationId xmlns:a16="http://schemas.microsoft.com/office/drawing/2014/main" id="{EAAE595B-03C5-A509-820C-3347684547F5}"/>
              </a:ext>
            </a:extLst>
          </p:cNvPr>
          <p:cNvSpPr>
            <a:spLocks noGrp="1"/>
          </p:cNvSpPr>
          <p:nvPr>
            <p:ph idx="1"/>
          </p:nvPr>
        </p:nvSpPr>
        <p:spPr>
          <a:xfrm>
            <a:off x="2730435" y="3103898"/>
            <a:ext cx="4250112" cy="5123517"/>
          </a:xfrm>
        </p:spPr>
        <p:txBody>
          <a:bodyPr>
            <a:normAutofit lnSpcReduction="10000"/>
          </a:bodyPr>
          <a:lstStyle/>
          <a:p>
            <a:r>
              <a:rPr lang="en-US" sz="2700" dirty="0"/>
              <a:t>National average: 3.3% of all live births</a:t>
            </a:r>
          </a:p>
          <a:p>
            <a:pPr lvl="1"/>
            <a:r>
              <a:rPr lang="en-US" sz="2700" dirty="0"/>
              <a:t>Nebraska (2005-2015) 5.8%</a:t>
            </a:r>
          </a:p>
          <a:p>
            <a:pPr lvl="1"/>
            <a:endParaRPr lang="en-US" sz="2700" dirty="0"/>
          </a:p>
          <a:p>
            <a:r>
              <a:rPr lang="en-US" sz="2700" dirty="0"/>
              <a:t>Counties in parts of NE reach 9-12%</a:t>
            </a:r>
          </a:p>
          <a:p>
            <a:endParaRPr lang="en-US" sz="2700" dirty="0"/>
          </a:p>
          <a:p>
            <a:r>
              <a:rPr lang="en-US" sz="2700" dirty="0"/>
              <a:t>Counties with higher birth defects had greater prevalence of agrichemicals in water</a:t>
            </a:r>
          </a:p>
          <a:p>
            <a:pPr marL="0" indent="0">
              <a:buNone/>
            </a:pPr>
            <a:endParaRPr lang="en-US" sz="1800" dirty="0"/>
          </a:p>
        </p:txBody>
      </p:sp>
      <p:pic>
        <p:nvPicPr>
          <p:cNvPr id="3" name="Picture 2" descr="Icon&#10;&#10;Description automatically generated">
            <a:extLst>
              <a:ext uri="{FF2B5EF4-FFF2-40B4-BE49-F238E27FC236}">
                <a16:creationId xmlns:a16="http://schemas.microsoft.com/office/drawing/2014/main" id="{42A418E7-F14C-7E3C-4597-2826D09E55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733" t="22800" r="47657" b="14636"/>
          <a:stretch/>
        </p:blipFill>
        <p:spPr>
          <a:xfrm>
            <a:off x="639541" y="723900"/>
            <a:ext cx="2103659" cy="2022187"/>
          </a:xfrm>
          <a:prstGeom prst="rect">
            <a:avLst/>
          </a:prstGeom>
        </p:spPr>
      </p:pic>
      <p:pic>
        <p:nvPicPr>
          <p:cNvPr id="6" name="Picture 5">
            <a:extLst>
              <a:ext uri="{FF2B5EF4-FFF2-40B4-BE49-F238E27FC236}">
                <a16:creationId xmlns:a16="http://schemas.microsoft.com/office/drawing/2014/main" id="{031C9D92-20F4-234A-E1CF-86935C9DFCD8}"/>
              </a:ext>
            </a:extLst>
          </p:cNvPr>
          <p:cNvPicPr>
            <a:picLocks noChangeAspect="1"/>
          </p:cNvPicPr>
          <p:nvPr/>
        </p:nvPicPr>
        <p:blipFill>
          <a:blip r:embed="rId5"/>
          <a:srcRect r="66701"/>
          <a:stretch>
            <a:fillRect/>
          </a:stretch>
        </p:blipFill>
        <p:spPr>
          <a:xfrm>
            <a:off x="16955226" y="8954123"/>
            <a:ext cx="967098" cy="966495"/>
          </a:xfrm>
          <a:prstGeom prst="rect">
            <a:avLst/>
          </a:prstGeom>
        </p:spPr>
      </p:pic>
      <p:sp>
        <p:nvSpPr>
          <p:cNvPr id="7" name="TextBox 4">
            <a:extLst>
              <a:ext uri="{FF2B5EF4-FFF2-40B4-BE49-F238E27FC236}">
                <a16:creationId xmlns:a16="http://schemas.microsoft.com/office/drawing/2014/main" id="{18CB97FF-6CDC-2D99-D00C-C1AD9C8ABC6C}"/>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Nitrate and Human Health</a:t>
            </a:r>
          </a:p>
        </p:txBody>
      </p:sp>
    </p:spTree>
    <p:extLst>
      <p:ext uri="{BB962C8B-B14F-4D97-AF65-F5344CB8AC3E}">
        <p14:creationId xmlns:p14="http://schemas.microsoft.com/office/powerpoint/2010/main" val="936625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D286B5-E366-A456-3489-4D91D418CECB}"/>
              </a:ext>
            </a:extLst>
          </p:cNvPr>
          <p:cNvSpPr>
            <a:spLocks noGrp="1"/>
          </p:cNvSpPr>
          <p:nvPr>
            <p:ph type="title"/>
          </p:nvPr>
        </p:nvSpPr>
        <p:spPr>
          <a:xfrm>
            <a:off x="3228975" y="585788"/>
            <a:ext cx="11830050" cy="1624013"/>
          </a:xfrm>
        </p:spPr>
        <p:txBody>
          <a:bodyPr>
            <a:normAutofit fontScale="90000"/>
          </a:bodyPr>
          <a:lstStyle/>
          <a:p>
            <a:pPr algn="ctr"/>
            <a:r>
              <a:rPr lang="en-US" sz="7100" spc="127" dirty="0">
                <a:solidFill>
                  <a:srgbClr val="967A65"/>
                </a:solidFill>
                <a:latin typeface="Josefin Sans"/>
                <a:ea typeface="+mn-ea"/>
                <a:cs typeface="+mn-cs"/>
              </a:rPr>
              <a:t>Health Issues in Children Research</a:t>
            </a:r>
            <a:r>
              <a:rPr lang="en-US" sz="7200" dirty="0"/>
              <a:t> </a:t>
            </a:r>
          </a:p>
        </p:txBody>
      </p:sp>
      <p:sp>
        <p:nvSpPr>
          <p:cNvPr id="5" name="Content Placeholder 2">
            <a:extLst>
              <a:ext uri="{FF2B5EF4-FFF2-40B4-BE49-F238E27FC236}">
                <a16:creationId xmlns:a16="http://schemas.microsoft.com/office/drawing/2014/main" id="{20360429-5866-1026-3CAF-332CDADB8AA1}"/>
              </a:ext>
            </a:extLst>
          </p:cNvPr>
          <p:cNvSpPr>
            <a:spLocks noGrp="1"/>
          </p:cNvSpPr>
          <p:nvPr>
            <p:ph idx="1"/>
          </p:nvPr>
        </p:nvSpPr>
        <p:spPr>
          <a:xfrm>
            <a:off x="3228975" y="2942288"/>
            <a:ext cx="11830050" cy="4691063"/>
          </a:xfrm>
        </p:spPr>
        <p:txBody>
          <a:bodyPr>
            <a:normAutofit/>
          </a:bodyPr>
          <a:lstStyle/>
          <a:p>
            <a:pPr>
              <a:buFont typeface="Arial" panose="020B0604020202020204" pitchFamily="34" charset="0"/>
              <a:buChar char="•"/>
            </a:pPr>
            <a:r>
              <a:rPr lang="en-US" sz="4001" dirty="0">
                <a:latin typeface="Arial" panose="020B0604020202020204" pitchFamily="34" charset="0"/>
                <a:cs typeface="Arial" panose="020B0604020202020204" pitchFamily="34" charset="0"/>
              </a:rPr>
              <a:t>Multiple health issues have been identified in children</a:t>
            </a:r>
          </a:p>
          <a:p>
            <a:pPr lvl="1"/>
            <a:r>
              <a:rPr lang="en-US" sz="3401" dirty="0">
                <a:latin typeface="Arial" panose="020B0604020202020204" pitchFamily="34" charset="0"/>
                <a:cs typeface="Arial" panose="020B0604020202020204" pitchFamily="34" charset="0"/>
              </a:rPr>
              <a:t>Methemoglobinemia (Infants less than 6 months)</a:t>
            </a:r>
          </a:p>
          <a:p>
            <a:pPr lvl="1"/>
            <a:r>
              <a:rPr lang="en-US" sz="3401" dirty="0">
                <a:latin typeface="Arial" panose="020B0604020202020204" pitchFamily="34" charset="0"/>
                <a:cs typeface="Arial" panose="020B0604020202020204" pitchFamily="34" charset="0"/>
              </a:rPr>
              <a:t>Pediatric brain cancers </a:t>
            </a:r>
          </a:p>
          <a:p>
            <a:pPr lvl="1"/>
            <a:r>
              <a:rPr lang="en-US" sz="3401" dirty="0">
                <a:latin typeface="Arial" panose="020B0604020202020204" pitchFamily="34" charset="0"/>
                <a:cs typeface="Arial" panose="020B0604020202020204" pitchFamily="34" charset="0"/>
              </a:rPr>
              <a:t>Non-Hodgkin Lymphoma </a:t>
            </a:r>
          </a:p>
          <a:p>
            <a:pPr lvl="2"/>
            <a:r>
              <a:rPr lang="en-US" dirty="0">
                <a:latin typeface="Arial" panose="020B0604020202020204" pitchFamily="34" charset="0"/>
                <a:cs typeface="Arial" panose="020B0604020202020204" pitchFamily="34" charset="0"/>
              </a:rPr>
              <a:t>Non-Hodgkin Lymphoma had a three-fold increase in risk with nitrates and atrazine in Nebraska study (Rhoades et al 2013)</a:t>
            </a:r>
          </a:p>
          <a:p>
            <a:pPr marL="685784" indent="-685784"/>
            <a:endParaRPr lang="en-US" sz="4001" dirty="0"/>
          </a:p>
        </p:txBody>
      </p:sp>
      <p:pic>
        <p:nvPicPr>
          <p:cNvPr id="6" name="Content Placeholder 4" descr="Child with balloon with solid fill">
            <a:extLst>
              <a:ext uri="{FF2B5EF4-FFF2-40B4-BE49-F238E27FC236}">
                <a16:creationId xmlns:a16="http://schemas.microsoft.com/office/drawing/2014/main" id="{DBF4D677-A57A-EEDF-76CC-E433DA5EBD3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0263" y="6906366"/>
            <a:ext cx="3030591" cy="3030591"/>
          </a:xfrm>
          <a:prstGeom prst="rect">
            <a:avLst/>
          </a:prstGeom>
        </p:spPr>
      </p:pic>
      <p:pic>
        <p:nvPicPr>
          <p:cNvPr id="2" name="Picture 1" descr="Icon&#10;&#10;Description automatically generated">
            <a:extLst>
              <a:ext uri="{FF2B5EF4-FFF2-40B4-BE49-F238E27FC236}">
                <a16:creationId xmlns:a16="http://schemas.microsoft.com/office/drawing/2014/main" id="{8F4B9255-1455-0388-B600-D4A6DCC7FD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733" t="22800" r="47657" b="14636"/>
          <a:stretch/>
        </p:blipFill>
        <p:spPr>
          <a:xfrm>
            <a:off x="639541" y="723900"/>
            <a:ext cx="2103659" cy="2022187"/>
          </a:xfrm>
          <a:prstGeom prst="rect">
            <a:avLst/>
          </a:prstGeom>
        </p:spPr>
      </p:pic>
      <p:pic>
        <p:nvPicPr>
          <p:cNvPr id="3" name="Picture 2">
            <a:extLst>
              <a:ext uri="{FF2B5EF4-FFF2-40B4-BE49-F238E27FC236}">
                <a16:creationId xmlns:a16="http://schemas.microsoft.com/office/drawing/2014/main" id="{1E4EF8AD-DB58-7BF4-E7F0-BDCEFF2CE253}"/>
              </a:ext>
            </a:extLst>
          </p:cNvPr>
          <p:cNvPicPr>
            <a:picLocks noChangeAspect="1"/>
          </p:cNvPicPr>
          <p:nvPr/>
        </p:nvPicPr>
        <p:blipFill>
          <a:blip r:embed="rId6"/>
          <a:srcRect r="66701"/>
          <a:stretch>
            <a:fillRect/>
          </a:stretch>
        </p:blipFill>
        <p:spPr>
          <a:xfrm>
            <a:off x="16955226" y="8954123"/>
            <a:ext cx="967098" cy="966495"/>
          </a:xfrm>
          <a:prstGeom prst="rect">
            <a:avLst/>
          </a:prstGeom>
        </p:spPr>
      </p:pic>
      <p:sp>
        <p:nvSpPr>
          <p:cNvPr id="7" name="TextBox 4">
            <a:extLst>
              <a:ext uri="{FF2B5EF4-FFF2-40B4-BE49-F238E27FC236}">
                <a16:creationId xmlns:a16="http://schemas.microsoft.com/office/drawing/2014/main" id="{9F05C3D9-96A7-3A2F-9D01-1151C6896798}"/>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Nitrate and Human Health</a:t>
            </a:r>
          </a:p>
        </p:txBody>
      </p:sp>
    </p:spTree>
    <p:extLst>
      <p:ext uri="{BB962C8B-B14F-4D97-AF65-F5344CB8AC3E}">
        <p14:creationId xmlns:p14="http://schemas.microsoft.com/office/powerpoint/2010/main" val="3574635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005787-E933-28E4-9C0A-95D7A9D0D7DE}"/>
              </a:ext>
            </a:extLst>
          </p:cNvPr>
          <p:cNvSpPr>
            <a:spLocks noGrp="1"/>
          </p:cNvSpPr>
          <p:nvPr>
            <p:ph idx="1"/>
          </p:nvPr>
        </p:nvSpPr>
        <p:spPr>
          <a:xfrm>
            <a:off x="2507825" y="8391435"/>
            <a:ext cx="11830050" cy="696480"/>
          </a:xfrm>
        </p:spPr>
        <p:txBody>
          <a:bodyPr>
            <a:normAutofit fontScale="70000" lnSpcReduction="20000"/>
          </a:bodyPr>
          <a:lstStyle/>
          <a:p>
            <a:pPr marL="0" indent="0">
              <a:buNone/>
            </a:pPr>
            <a:r>
              <a:rPr lang="en-US" dirty="0"/>
              <a:t>(Data from 2003-2014 and reported as age-adjusted incidence rates of childhood cancer per 1 million)</a:t>
            </a:r>
          </a:p>
          <a:p>
            <a:endParaRPr lang="en-US" dirty="0"/>
          </a:p>
        </p:txBody>
      </p:sp>
      <p:pic>
        <p:nvPicPr>
          <p:cNvPr id="5" name="Picture 4">
            <a:extLst>
              <a:ext uri="{FF2B5EF4-FFF2-40B4-BE49-F238E27FC236}">
                <a16:creationId xmlns:a16="http://schemas.microsoft.com/office/drawing/2014/main" id="{76CFF68E-1C3F-190F-3A0A-BDBB8892A337}"/>
              </a:ext>
            </a:extLst>
          </p:cNvPr>
          <p:cNvPicPr>
            <a:picLocks noChangeAspect="1"/>
          </p:cNvPicPr>
          <p:nvPr/>
        </p:nvPicPr>
        <p:blipFill>
          <a:blip r:embed="rId3"/>
          <a:stretch>
            <a:fillRect/>
          </a:stretch>
        </p:blipFill>
        <p:spPr>
          <a:xfrm>
            <a:off x="6460472" y="2463392"/>
            <a:ext cx="9385986" cy="5360216"/>
          </a:xfrm>
          <a:prstGeom prst="rect">
            <a:avLst/>
          </a:prstGeom>
        </p:spPr>
      </p:pic>
      <p:sp>
        <p:nvSpPr>
          <p:cNvPr id="6" name="Title 1">
            <a:extLst>
              <a:ext uri="{FF2B5EF4-FFF2-40B4-BE49-F238E27FC236}">
                <a16:creationId xmlns:a16="http://schemas.microsoft.com/office/drawing/2014/main" id="{C74B4A66-BA57-E95C-2BC2-F32468DD2D31}"/>
              </a:ext>
            </a:extLst>
          </p:cNvPr>
          <p:cNvSpPr>
            <a:spLocks noGrp="1"/>
          </p:cNvSpPr>
          <p:nvPr>
            <p:ph type="title"/>
          </p:nvPr>
        </p:nvSpPr>
        <p:spPr>
          <a:xfrm>
            <a:off x="3228975" y="890834"/>
            <a:ext cx="11830050" cy="1318967"/>
          </a:xfrm>
        </p:spPr>
        <p:txBody>
          <a:bodyPr>
            <a:normAutofit/>
          </a:bodyPr>
          <a:lstStyle/>
          <a:p>
            <a:r>
              <a:rPr lang="en-US" sz="6400" spc="127" dirty="0">
                <a:solidFill>
                  <a:srgbClr val="967A65"/>
                </a:solidFill>
                <a:latin typeface="Josefin Sans"/>
                <a:ea typeface="+mn-ea"/>
                <a:cs typeface="+mn-cs"/>
              </a:rPr>
              <a:t>Pediatric Cancer in Nebraska</a:t>
            </a:r>
          </a:p>
        </p:txBody>
      </p:sp>
      <p:sp>
        <p:nvSpPr>
          <p:cNvPr id="7" name="Content Placeholder 2">
            <a:extLst>
              <a:ext uri="{FF2B5EF4-FFF2-40B4-BE49-F238E27FC236}">
                <a16:creationId xmlns:a16="http://schemas.microsoft.com/office/drawing/2014/main" id="{3992504F-A783-DEF6-9AFB-B88438D03B5D}"/>
              </a:ext>
            </a:extLst>
          </p:cNvPr>
          <p:cNvSpPr txBox="1">
            <a:spLocks/>
          </p:cNvSpPr>
          <p:nvPr/>
        </p:nvSpPr>
        <p:spPr>
          <a:xfrm>
            <a:off x="2286001" y="3987537"/>
            <a:ext cx="4174472" cy="3110847"/>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Clr>
                <a:srgbClr val="C92235"/>
              </a:buClr>
              <a:buSzPct val="100000"/>
              <a:buFont typeface="Arial" charset="0"/>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8A8B8A"/>
              </a:buClr>
              <a:buFont typeface="Arial" charset="0"/>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latin typeface="Arial" panose="020B0604020202020204" pitchFamily="34" charset="0"/>
                <a:cs typeface="Arial" panose="020B0604020202020204" pitchFamily="34" charset="0"/>
              </a:rPr>
              <a:t>Incidence of pediatric cancers</a:t>
            </a:r>
            <a:r>
              <a:rPr lang="en-US" sz="3000" dirty="0">
                <a:latin typeface="Arial" panose="020B0604020202020204" pitchFamily="34" charset="0"/>
                <a:cs typeface="Arial" panose="020B0604020202020204" pitchFamily="34" charset="0"/>
              </a:rPr>
              <a:t> in Nebraska is among the </a:t>
            </a:r>
            <a:r>
              <a:rPr lang="en-US" sz="3000" b="1" dirty="0">
                <a:latin typeface="Arial" panose="020B0604020202020204" pitchFamily="34" charset="0"/>
                <a:cs typeface="Arial" panose="020B0604020202020204" pitchFamily="34" charset="0"/>
              </a:rPr>
              <a:t>five highest </a:t>
            </a:r>
            <a:r>
              <a:rPr lang="en-US" sz="3000" dirty="0">
                <a:latin typeface="Arial" panose="020B0604020202020204" pitchFamily="34" charset="0"/>
                <a:cs typeface="Arial" panose="020B0604020202020204" pitchFamily="34" charset="0"/>
              </a:rPr>
              <a:t>in the United States (</a:t>
            </a:r>
            <a:r>
              <a:rPr lang="en-US" sz="3000" dirty="0" err="1">
                <a:latin typeface="Arial" panose="020B0604020202020204" pitchFamily="34" charset="0"/>
                <a:cs typeface="Arial" panose="020B0604020202020204" pitchFamily="34" charset="0"/>
              </a:rPr>
              <a:t>Farazi</a:t>
            </a:r>
            <a:r>
              <a:rPr lang="en-US" sz="3000" dirty="0">
                <a:latin typeface="Arial" panose="020B0604020202020204" pitchFamily="34" charset="0"/>
                <a:cs typeface="Arial" panose="020B0604020202020204" pitchFamily="34" charset="0"/>
              </a:rPr>
              <a:t> et al., 2018).</a:t>
            </a:r>
          </a:p>
          <a:p>
            <a:endParaRPr lang="en-US" sz="3600" dirty="0"/>
          </a:p>
        </p:txBody>
      </p:sp>
      <p:pic>
        <p:nvPicPr>
          <p:cNvPr id="2" name="Picture 1" descr="Icon&#10;&#10;Description automatically generated">
            <a:extLst>
              <a:ext uri="{FF2B5EF4-FFF2-40B4-BE49-F238E27FC236}">
                <a16:creationId xmlns:a16="http://schemas.microsoft.com/office/drawing/2014/main" id="{51798C59-593A-9095-E3CA-7BD10B29A7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733" t="22800" r="47657" b="14636"/>
          <a:stretch/>
        </p:blipFill>
        <p:spPr>
          <a:xfrm>
            <a:off x="639541" y="723900"/>
            <a:ext cx="2103659" cy="2022187"/>
          </a:xfrm>
          <a:prstGeom prst="rect">
            <a:avLst/>
          </a:prstGeom>
        </p:spPr>
      </p:pic>
      <p:pic>
        <p:nvPicPr>
          <p:cNvPr id="4" name="Picture 3">
            <a:extLst>
              <a:ext uri="{FF2B5EF4-FFF2-40B4-BE49-F238E27FC236}">
                <a16:creationId xmlns:a16="http://schemas.microsoft.com/office/drawing/2014/main" id="{DADE1F58-7227-868D-4E17-BD856669E4A9}"/>
              </a:ext>
            </a:extLst>
          </p:cNvPr>
          <p:cNvPicPr>
            <a:picLocks noChangeAspect="1"/>
          </p:cNvPicPr>
          <p:nvPr/>
        </p:nvPicPr>
        <p:blipFill>
          <a:blip r:embed="rId5"/>
          <a:srcRect r="66701"/>
          <a:stretch>
            <a:fillRect/>
          </a:stretch>
        </p:blipFill>
        <p:spPr>
          <a:xfrm>
            <a:off x="16955226" y="8954123"/>
            <a:ext cx="967098" cy="966495"/>
          </a:xfrm>
          <a:prstGeom prst="rect">
            <a:avLst/>
          </a:prstGeom>
        </p:spPr>
      </p:pic>
      <p:sp>
        <p:nvSpPr>
          <p:cNvPr id="8" name="TextBox 4">
            <a:extLst>
              <a:ext uri="{FF2B5EF4-FFF2-40B4-BE49-F238E27FC236}">
                <a16:creationId xmlns:a16="http://schemas.microsoft.com/office/drawing/2014/main" id="{7F794FA7-3D89-65F5-9696-B3C9890F7EAF}"/>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Nitrate and Human Health</a:t>
            </a:r>
          </a:p>
        </p:txBody>
      </p:sp>
    </p:spTree>
    <p:extLst>
      <p:ext uri="{BB962C8B-B14F-4D97-AF65-F5344CB8AC3E}">
        <p14:creationId xmlns:p14="http://schemas.microsoft.com/office/powerpoint/2010/main" val="3929187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972457" y="-1943100"/>
            <a:ext cx="21742400" cy="12230100"/>
          </a:xfrm>
          <a:prstGeom prst="rect">
            <a:avLst/>
          </a:prstGeom>
        </p:spPr>
      </p:pic>
      <p:sp>
        <p:nvSpPr>
          <p:cNvPr id="3" name="AutoShape 3"/>
          <p:cNvSpPr/>
          <p:nvPr/>
        </p:nvSpPr>
        <p:spPr>
          <a:xfrm>
            <a:off x="8458200" y="-1943100"/>
            <a:ext cx="9829800" cy="12230100"/>
          </a:xfrm>
          <a:prstGeom prst="rect">
            <a:avLst/>
          </a:prstGeom>
          <a:solidFill>
            <a:srgbClr val="FBFDFE">
              <a:alpha val="89804"/>
            </a:srgbClr>
          </a:solidFill>
        </p:spPr>
        <p:txBody>
          <a:bodyPr/>
          <a:lstStyle/>
          <a:p>
            <a:endParaRPr lang="en-US" dirty="0"/>
          </a:p>
        </p:txBody>
      </p:sp>
      <p:sp>
        <p:nvSpPr>
          <p:cNvPr id="5" name="TextBox 5"/>
          <p:cNvSpPr txBox="1"/>
          <p:nvPr/>
        </p:nvSpPr>
        <p:spPr>
          <a:xfrm>
            <a:off x="9908820" y="4262378"/>
            <a:ext cx="7614358" cy="2041585"/>
          </a:xfrm>
          <a:prstGeom prst="rect">
            <a:avLst/>
          </a:prstGeom>
        </p:spPr>
        <p:txBody>
          <a:bodyPr lIns="0" tIns="0" rIns="0" bIns="0" rtlCol="0" anchor="t">
            <a:spAutoFit/>
          </a:bodyPr>
          <a:lstStyle/>
          <a:p>
            <a:pPr algn="ctr">
              <a:lnSpc>
                <a:spcPts val="8000"/>
              </a:lnSpc>
            </a:pPr>
            <a:r>
              <a:rPr lang="en-US" sz="6400" spc="127" dirty="0">
                <a:solidFill>
                  <a:srgbClr val="967A65"/>
                </a:solidFill>
                <a:latin typeface="Josefin Sans"/>
              </a:rPr>
              <a:t>Treating Drinking Water Nitrate</a:t>
            </a:r>
          </a:p>
        </p:txBody>
      </p:sp>
      <p:grpSp>
        <p:nvGrpSpPr>
          <p:cNvPr id="8" name="Group 5">
            <a:extLst>
              <a:ext uri="{FF2B5EF4-FFF2-40B4-BE49-F238E27FC236}">
                <a16:creationId xmlns:a16="http://schemas.microsoft.com/office/drawing/2014/main" id="{A7393883-4A9E-41DC-97F8-F27434092545}"/>
              </a:ext>
            </a:extLst>
          </p:cNvPr>
          <p:cNvGrpSpPr/>
          <p:nvPr/>
        </p:nvGrpSpPr>
        <p:grpSpPr>
          <a:xfrm>
            <a:off x="12738085" y="1663671"/>
            <a:ext cx="1955829" cy="1955829"/>
            <a:chOff x="0" y="0"/>
            <a:chExt cx="2607772" cy="2607772"/>
          </a:xfrm>
        </p:grpSpPr>
        <p:pic>
          <p:nvPicPr>
            <p:cNvPr id="9" name="Picture 6">
              <a:extLst>
                <a:ext uri="{FF2B5EF4-FFF2-40B4-BE49-F238E27FC236}">
                  <a16:creationId xmlns:a16="http://schemas.microsoft.com/office/drawing/2014/main" id="{E141E754-C438-49BE-814E-ADF7C2DD94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2607772" cy="2607772"/>
            </a:xfrm>
            <a:prstGeom prst="rect">
              <a:avLst/>
            </a:prstGeom>
          </p:spPr>
        </p:pic>
        <p:pic>
          <p:nvPicPr>
            <p:cNvPr id="10" name="Picture 7">
              <a:extLst>
                <a:ext uri="{FF2B5EF4-FFF2-40B4-BE49-F238E27FC236}">
                  <a16:creationId xmlns:a16="http://schemas.microsoft.com/office/drawing/2014/main" id="{927AF05C-C6F8-403E-8F80-D9D3BDEA06F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2579" y="1094862"/>
              <a:ext cx="889841" cy="1142653"/>
            </a:xfrm>
            <a:prstGeom prst="rect">
              <a:avLst/>
            </a:prstGeom>
          </p:spPr>
        </p:pic>
        <p:pic>
          <p:nvPicPr>
            <p:cNvPr id="11" name="Picture 8">
              <a:extLst>
                <a:ext uri="{FF2B5EF4-FFF2-40B4-BE49-F238E27FC236}">
                  <a16:creationId xmlns:a16="http://schemas.microsoft.com/office/drawing/2014/main" id="{B875B69D-5F8F-46F6-8B8D-1DAB75CD6B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8383" y="551200"/>
              <a:ext cx="2091006" cy="1087323"/>
            </a:xfrm>
            <a:prstGeom prst="rect">
              <a:avLst/>
            </a:prstGeom>
          </p:spPr>
        </p:pic>
      </p:grpSp>
      <p:pic>
        <p:nvPicPr>
          <p:cNvPr id="7" name="Picture 6" descr="Icon&#10;&#10;Description automatically generated">
            <a:extLst>
              <a:ext uri="{FF2B5EF4-FFF2-40B4-BE49-F238E27FC236}">
                <a16:creationId xmlns:a16="http://schemas.microsoft.com/office/drawing/2014/main" id="{5B4FFDC7-B009-BCA4-3AE9-155CA3839BF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733" t="22800" r="47657" b="14636"/>
          <a:stretch/>
        </p:blipFill>
        <p:spPr>
          <a:xfrm>
            <a:off x="12702222" y="1680834"/>
            <a:ext cx="2103659" cy="2022187"/>
          </a:xfrm>
          <a:prstGeom prst="rect">
            <a:avLst/>
          </a:prstGeom>
        </p:spPr>
      </p:pic>
      <p:grpSp>
        <p:nvGrpSpPr>
          <p:cNvPr id="4" name="Group 3">
            <a:extLst>
              <a:ext uri="{FF2B5EF4-FFF2-40B4-BE49-F238E27FC236}">
                <a16:creationId xmlns:a16="http://schemas.microsoft.com/office/drawing/2014/main" id="{727BF374-B752-B39B-02A3-C10577D87BB1}"/>
              </a:ext>
            </a:extLst>
          </p:cNvPr>
          <p:cNvGrpSpPr/>
          <p:nvPr/>
        </p:nvGrpSpPr>
        <p:grpSpPr>
          <a:xfrm>
            <a:off x="12663082" y="1663827"/>
            <a:ext cx="2030832" cy="1997434"/>
            <a:chOff x="7716654" y="7246845"/>
            <a:chExt cx="1426719" cy="1426719"/>
          </a:xfrm>
        </p:grpSpPr>
        <p:pic>
          <p:nvPicPr>
            <p:cNvPr id="6" name="Picture 11">
              <a:extLst>
                <a:ext uri="{FF2B5EF4-FFF2-40B4-BE49-F238E27FC236}">
                  <a16:creationId xmlns:a16="http://schemas.microsoft.com/office/drawing/2014/main" id="{F6DA6907-5A94-C647-4CEB-51ADFFA334F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716654" y="7246845"/>
              <a:ext cx="1426719" cy="1426719"/>
            </a:xfrm>
            <a:prstGeom prst="rect">
              <a:avLst/>
            </a:prstGeom>
          </p:spPr>
        </p:pic>
        <p:pic>
          <p:nvPicPr>
            <p:cNvPr id="12" name="Picture 13">
              <a:extLst>
                <a:ext uri="{FF2B5EF4-FFF2-40B4-BE49-F238E27FC236}">
                  <a16:creationId xmlns:a16="http://schemas.microsoft.com/office/drawing/2014/main" id="{485A033D-13FC-AA21-1463-4893CB04331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902970" y="7442745"/>
              <a:ext cx="1014221" cy="1034920"/>
            </a:xfrm>
            <a:prstGeom prst="rect">
              <a:avLst/>
            </a:prstGeom>
          </p:spPr>
        </p:pic>
      </p:grpSp>
    </p:spTree>
    <p:extLst>
      <p:ext uri="{BB962C8B-B14F-4D97-AF65-F5344CB8AC3E}">
        <p14:creationId xmlns:p14="http://schemas.microsoft.com/office/powerpoint/2010/main" val="530158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59DDB31-623B-DC6B-4738-87EB554DF765}"/>
              </a:ext>
            </a:extLst>
          </p:cNvPr>
          <p:cNvGrpSpPr/>
          <p:nvPr/>
        </p:nvGrpSpPr>
        <p:grpSpPr>
          <a:xfrm>
            <a:off x="636168" y="674879"/>
            <a:ext cx="2030832" cy="1997434"/>
            <a:chOff x="7716654" y="7246845"/>
            <a:chExt cx="1426719" cy="1426719"/>
          </a:xfrm>
        </p:grpSpPr>
        <p:pic>
          <p:nvPicPr>
            <p:cNvPr id="11" name="Picture 11">
              <a:extLst>
                <a:ext uri="{FF2B5EF4-FFF2-40B4-BE49-F238E27FC236}">
                  <a16:creationId xmlns:a16="http://schemas.microsoft.com/office/drawing/2014/main" id="{1AF41175-297A-005F-DABF-ACDEA6D05D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16654" y="7246845"/>
              <a:ext cx="1426719" cy="1426719"/>
            </a:xfrm>
            <a:prstGeom prst="rect">
              <a:avLst/>
            </a:prstGeom>
          </p:spPr>
        </p:pic>
        <p:pic>
          <p:nvPicPr>
            <p:cNvPr id="12" name="Picture 13">
              <a:extLst>
                <a:ext uri="{FF2B5EF4-FFF2-40B4-BE49-F238E27FC236}">
                  <a16:creationId xmlns:a16="http://schemas.microsoft.com/office/drawing/2014/main" id="{6E06AB88-A60B-6F59-1A0B-427610402D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02970" y="7442745"/>
              <a:ext cx="1014221" cy="1034920"/>
            </a:xfrm>
            <a:prstGeom prst="rect">
              <a:avLst/>
            </a:prstGeom>
          </p:spPr>
        </p:pic>
      </p:grpSp>
      <p:pic>
        <p:nvPicPr>
          <p:cNvPr id="7" name="Picture 2">
            <a:extLst>
              <a:ext uri="{FF2B5EF4-FFF2-40B4-BE49-F238E27FC236}">
                <a16:creationId xmlns:a16="http://schemas.microsoft.com/office/drawing/2014/main" id="{178C6155-DA7B-6D21-04F8-9EFAE037F79A}"/>
              </a:ext>
            </a:extLst>
          </p:cNvPr>
          <p:cNvPicPr>
            <a:picLocks noChangeAspect="1"/>
          </p:cNvPicPr>
          <p:nvPr/>
        </p:nvPicPr>
        <p:blipFill>
          <a:blip r:embed="rId7"/>
          <a:srcRect r="66701"/>
          <a:stretch>
            <a:fillRect/>
          </a:stretch>
        </p:blipFill>
        <p:spPr>
          <a:xfrm>
            <a:off x="16955226" y="8954123"/>
            <a:ext cx="967098" cy="966495"/>
          </a:xfrm>
          <a:prstGeom prst="rect">
            <a:avLst/>
          </a:prstGeom>
        </p:spPr>
      </p:pic>
      <p:sp>
        <p:nvSpPr>
          <p:cNvPr id="8" name="TextBox 9">
            <a:extLst>
              <a:ext uri="{FF2B5EF4-FFF2-40B4-BE49-F238E27FC236}">
                <a16:creationId xmlns:a16="http://schemas.microsoft.com/office/drawing/2014/main" id="{0D4F5769-B823-975C-74E7-806E758AB203}"/>
              </a:ext>
            </a:extLst>
          </p:cNvPr>
          <p:cNvSpPr txBox="1"/>
          <p:nvPr/>
        </p:nvSpPr>
        <p:spPr>
          <a:xfrm>
            <a:off x="2880641" y="971550"/>
            <a:ext cx="14868063" cy="1015663"/>
          </a:xfrm>
          <a:prstGeom prst="rect">
            <a:avLst/>
          </a:prstGeom>
        </p:spPr>
        <p:txBody>
          <a:bodyPr lIns="0" tIns="0" rIns="0" bIns="0" rtlCol="0" anchor="t">
            <a:spAutoFit/>
          </a:bodyPr>
          <a:lstStyle/>
          <a:p>
            <a:pPr algn="l">
              <a:lnSpc>
                <a:spcPts val="8000"/>
              </a:lnSpc>
            </a:pPr>
            <a:r>
              <a:rPr lang="en-US" sz="6400" spc="127" dirty="0">
                <a:solidFill>
                  <a:srgbClr val="967A65"/>
                </a:solidFill>
                <a:latin typeface="Josefin Sans"/>
              </a:rPr>
              <a:t>Nitrate Treatment Systems</a:t>
            </a:r>
          </a:p>
        </p:txBody>
      </p:sp>
      <p:sp>
        <p:nvSpPr>
          <p:cNvPr id="9" name="TextBox 4">
            <a:extLst>
              <a:ext uri="{FF2B5EF4-FFF2-40B4-BE49-F238E27FC236}">
                <a16:creationId xmlns:a16="http://schemas.microsoft.com/office/drawing/2014/main" id="{AD5F8984-2173-4A3F-2AE2-1D493730FBE0}"/>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Treating Drinking Water Nitrate</a:t>
            </a:r>
          </a:p>
        </p:txBody>
      </p:sp>
      <p:sp>
        <p:nvSpPr>
          <p:cNvPr id="3" name="Content Placeholder 2">
            <a:extLst>
              <a:ext uri="{FF2B5EF4-FFF2-40B4-BE49-F238E27FC236}">
                <a16:creationId xmlns:a16="http://schemas.microsoft.com/office/drawing/2014/main" id="{D55723B8-48CF-167C-79CB-80D60345E8ED}"/>
              </a:ext>
            </a:extLst>
          </p:cNvPr>
          <p:cNvSpPr txBox="1">
            <a:spLocks/>
          </p:cNvSpPr>
          <p:nvPr/>
        </p:nvSpPr>
        <p:spPr>
          <a:xfrm>
            <a:off x="1370663" y="3341716"/>
            <a:ext cx="15545739" cy="6483926"/>
          </a:xfrm>
          <a:prstGeom prst="rect">
            <a:avLst/>
          </a:prstGeom>
        </p:spPr>
        <p:txBody>
          <a:bodyPr vert="horz" lIns="137160" tIns="68580" rIns="137160" bIns="68580" rtlCol="0" anchor="t">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200" b="1" dirty="0"/>
              <a:t>Household Treatment system:</a:t>
            </a:r>
          </a:p>
          <a:p>
            <a:pPr marL="0" indent="0">
              <a:buNone/>
            </a:pPr>
            <a:r>
              <a:rPr lang="en-US" sz="4200" dirty="0"/>
              <a:t>Treats all water flowing through the house to reduce the concentration of nitrate in the water.</a:t>
            </a:r>
          </a:p>
          <a:p>
            <a:pPr marL="0" indent="0">
              <a:buFont typeface="Arial" pitchFamily="34" charset="0"/>
              <a:buNone/>
            </a:pPr>
            <a:endParaRPr lang="en-US" sz="4200" b="1" dirty="0"/>
          </a:p>
          <a:p>
            <a:pPr marL="0" indent="0">
              <a:buFont typeface="Arial" pitchFamily="34" charset="0"/>
              <a:buNone/>
            </a:pPr>
            <a:r>
              <a:rPr lang="en-US" sz="4200" b="1" dirty="0"/>
              <a:t>Point of Use (POU) system:</a:t>
            </a:r>
          </a:p>
          <a:p>
            <a:pPr marL="0" indent="0">
              <a:buFont typeface="Arial" pitchFamily="34" charset="0"/>
              <a:buNone/>
            </a:pPr>
            <a:r>
              <a:rPr lang="en-US" sz="4200" dirty="0"/>
              <a:t>Provides a centrally located tap to reduce the risk of adverse health effects through the ingestion of nitrate. </a:t>
            </a:r>
          </a:p>
          <a:p>
            <a:pPr marL="2143125" indent="-257175">
              <a:buClr>
                <a:srgbClr val="000000"/>
              </a:buClr>
            </a:pPr>
            <a:endParaRPr lang="en-US" sz="4200" b="1" i="1" dirty="0">
              <a:ea typeface="+mn-lt"/>
              <a:cs typeface="+mn-lt"/>
            </a:endParaRPr>
          </a:p>
          <a:p>
            <a:pPr marL="2143125" indent="-257175">
              <a:buClr>
                <a:srgbClr val="000000"/>
              </a:buClr>
            </a:pPr>
            <a:r>
              <a:rPr lang="en-US" sz="4200" b="1" i="1" dirty="0">
                <a:ea typeface="+mn-lt"/>
                <a:cs typeface="+mn-lt"/>
              </a:rPr>
              <a:t>REVERSE OSMOSIS (RO)</a:t>
            </a:r>
            <a:endParaRPr lang="en-US" b="1" i="1" dirty="0"/>
          </a:p>
          <a:p>
            <a:pPr marL="2143125" indent="-257175">
              <a:buClr>
                <a:srgbClr val="000000"/>
              </a:buClr>
            </a:pPr>
            <a:r>
              <a:rPr lang="en-US" sz="4200" dirty="0">
                <a:ea typeface="+mn-lt"/>
                <a:cs typeface="+mn-lt"/>
              </a:rPr>
              <a:t>DISTILLATION</a:t>
            </a:r>
          </a:p>
          <a:p>
            <a:pPr marL="0" indent="0">
              <a:buFont typeface="Arial" pitchFamily="34" charset="0"/>
              <a:buNone/>
            </a:pPr>
            <a:endParaRPr lang="en-US" sz="4200" dirty="0"/>
          </a:p>
        </p:txBody>
      </p:sp>
    </p:spTree>
    <p:extLst>
      <p:ext uri="{BB962C8B-B14F-4D97-AF65-F5344CB8AC3E}">
        <p14:creationId xmlns:p14="http://schemas.microsoft.com/office/powerpoint/2010/main" val="38496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59DDB31-623B-DC6B-4738-87EB554DF765}"/>
              </a:ext>
            </a:extLst>
          </p:cNvPr>
          <p:cNvGrpSpPr/>
          <p:nvPr/>
        </p:nvGrpSpPr>
        <p:grpSpPr>
          <a:xfrm>
            <a:off x="636168" y="674879"/>
            <a:ext cx="2030832" cy="1997434"/>
            <a:chOff x="7716654" y="7246845"/>
            <a:chExt cx="1426719" cy="1426719"/>
          </a:xfrm>
        </p:grpSpPr>
        <p:pic>
          <p:nvPicPr>
            <p:cNvPr id="11" name="Picture 11">
              <a:extLst>
                <a:ext uri="{FF2B5EF4-FFF2-40B4-BE49-F238E27FC236}">
                  <a16:creationId xmlns:a16="http://schemas.microsoft.com/office/drawing/2014/main" id="{1AF41175-297A-005F-DABF-ACDEA6D05D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16654" y="7246845"/>
              <a:ext cx="1426719" cy="1426719"/>
            </a:xfrm>
            <a:prstGeom prst="rect">
              <a:avLst/>
            </a:prstGeom>
          </p:spPr>
        </p:pic>
        <p:pic>
          <p:nvPicPr>
            <p:cNvPr id="12" name="Picture 13">
              <a:extLst>
                <a:ext uri="{FF2B5EF4-FFF2-40B4-BE49-F238E27FC236}">
                  <a16:creationId xmlns:a16="http://schemas.microsoft.com/office/drawing/2014/main" id="{6E06AB88-A60B-6F59-1A0B-427610402D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02970" y="7442745"/>
              <a:ext cx="1014221" cy="1034920"/>
            </a:xfrm>
            <a:prstGeom prst="rect">
              <a:avLst/>
            </a:prstGeom>
          </p:spPr>
        </p:pic>
      </p:grpSp>
      <p:pic>
        <p:nvPicPr>
          <p:cNvPr id="7" name="Picture 2">
            <a:extLst>
              <a:ext uri="{FF2B5EF4-FFF2-40B4-BE49-F238E27FC236}">
                <a16:creationId xmlns:a16="http://schemas.microsoft.com/office/drawing/2014/main" id="{178C6155-DA7B-6D21-04F8-9EFAE037F79A}"/>
              </a:ext>
            </a:extLst>
          </p:cNvPr>
          <p:cNvPicPr>
            <a:picLocks noChangeAspect="1"/>
          </p:cNvPicPr>
          <p:nvPr/>
        </p:nvPicPr>
        <p:blipFill>
          <a:blip r:embed="rId7"/>
          <a:srcRect r="66701"/>
          <a:stretch>
            <a:fillRect/>
          </a:stretch>
        </p:blipFill>
        <p:spPr>
          <a:xfrm>
            <a:off x="16955226" y="8954123"/>
            <a:ext cx="967098" cy="966495"/>
          </a:xfrm>
          <a:prstGeom prst="rect">
            <a:avLst/>
          </a:prstGeom>
        </p:spPr>
      </p:pic>
      <p:sp>
        <p:nvSpPr>
          <p:cNvPr id="8" name="TextBox 9">
            <a:extLst>
              <a:ext uri="{FF2B5EF4-FFF2-40B4-BE49-F238E27FC236}">
                <a16:creationId xmlns:a16="http://schemas.microsoft.com/office/drawing/2014/main" id="{0D4F5769-B823-975C-74E7-806E758AB203}"/>
              </a:ext>
            </a:extLst>
          </p:cNvPr>
          <p:cNvSpPr txBox="1"/>
          <p:nvPr/>
        </p:nvSpPr>
        <p:spPr>
          <a:xfrm>
            <a:off x="2880641" y="971550"/>
            <a:ext cx="14868063" cy="1128001"/>
          </a:xfrm>
          <a:prstGeom prst="rect">
            <a:avLst/>
          </a:prstGeom>
        </p:spPr>
        <p:txBody>
          <a:bodyPr lIns="0" tIns="0" rIns="0" bIns="0" rtlCol="0" anchor="t">
            <a:spAutoFit/>
          </a:bodyPr>
          <a:lstStyle/>
          <a:p>
            <a:pPr algn="l">
              <a:lnSpc>
                <a:spcPts val="8000"/>
              </a:lnSpc>
            </a:pPr>
            <a:r>
              <a:rPr lang="en-US" sz="9600" dirty="0"/>
              <a:t>Reverse Osmosis (RO)</a:t>
            </a:r>
            <a:endParaRPr lang="en-US" sz="6400" spc="127" dirty="0">
              <a:solidFill>
                <a:srgbClr val="967A65"/>
              </a:solidFill>
              <a:latin typeface="Josefin Sans"/>
            </a:endParaRPr>
          </a:p>
        </p:txBody>
      </p:sp>
      <p:sp>
        <p:nvSpPr>
          <p:cNvPr id="9" name="TextBox 4">
            <a:extLst>
              <a:ext uri="{FF2B5EF4-FFF2-40B4-BE49-F238E27FC236}">
                <a16:creationId xmlns:a16="http://schemas.microsoft.com/office/drawing/2014/main" id="{AD5F8984-2173-4A3F-2AE2-1D493730FBE0}"/>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Treating Drinking Water Nitrate</a:t>
            </a:r>
          </a:p>
        </p:txBody>
      </p:sp>
      <p:sp>
        <p:nvSpPr>
          <p:cNvPr id="2" name="Content Placeholder 2">
            <a:extLst>
              <a:ext uri="{FF2B5EF4-FFF2-40B4-BE49-F238E27FC236}">
                <a16:creationId xmlns:a16="http://schemas.microsoft.com/office/drawing/2014/main" id="{9CF7E8D9-CF69-5393-0E5E-2EDEEF6F6C94}"/>
              </a:ext>
            </a:extLst>
          </p:cNvPr>
          <p:cNvSpPr txBox="1">
            <a:spLocks/>
          </p:cNvSpPr>
          <p:nvPr/>
        </p:nvSpPr>
        <p:spPr>
          <a:xfrm>
            <a:off x="914402" y="2883160"/>
            <a:ext cx="9848460" cy="5803640"/>
          </a:xfrm>
          <a:prstGeom prst="rect">
            <a:avLst/>
          </a:prstGeom>
        </p:spPr>
        <p:txBody>
          <a:bodyPr vert="horz" lIns="137160" tIns="68580" rIns="137160" bIns="6858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a:t>Pressure driven membrane process</a:t>
            </a:r>
          </a:p>
          <a:p>
            <a:r>
              <a:rPr lang="en-US" sz="3600"/>
              <a:t>&gt;95% removal of most contaminants</a:t>
            </a:r>
          </a:p>
          <a:p>
            <a:r>
              <a:rPr lang="en-US" sz="3600"/>
              <a:t>Pretreatment may be required:</a:t>
            </a:r>
          </a:p>
          <a:p>
            <a:pPr lvl="1"/>
            <a:r>
              <a:rPr lang="en-US" sz="3600"/>
              <a:t>Sediment filters</a:t>
            </a:r>
          </a:p>
          <a:p>
            <a:pPr lvl="1"/>
            <a:r>
              <a:rPr lang="en-US" sz="3600"/>
              <a:t>Water softening</a:t>
            </a:r>
          </a:p>
          <a:p>
            <a:pPr marL="0" indent="0">
              <a:buFont typeface="Arial" pitchFamily="34" charset="0"/>
              <a:buNone/>
            </a:pPr>
            <a:endParaRPr lang="en-US" dirty="0"/>
          </a:p>
        </p:txBody>
      </p:sp>
      <p:pic>
        <p:nvPicPr>
          <p:cNvPr id="4" name="Picture 3" descr="How Much Does A Reverse Osmosis System Cost">
            <a:extLst>
              <a:ext uri="{FF2B5EF4-FFF2-40B4-BE49-F238E27FC236}">
                <a16:creationId xmlns:a16="http://schemas.microsoft.com/office/drawing/2014/main" id="{7A15347E-C89F-185A-2704-C9F9A9F47CA8}"/>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0559402" y="3548694"/>
            <a:ext cx="6732555" cy="4056561"/>
          </a:xfrm>
          <a:prstGeom prst="rect">
            <a:avLst/>
          </a:prstGeom>
          <a:noFill/>
          <a:ln>
            <a:noFill/>
          </a:ln>
        </p:spPr>
      </p:pic>
      <p:sp>
        <p:nvSpPr>
          <p:cNvPr id="5" name="TextBox 4">
            <a:extLst>
              <a:ext uri="{FF2B5EF4-FFF2-40B4-BE49-F238E27FC236}">
                <a16:creationId xmlns:a16="http://schemas.microsoft.com/office/drawing/2014/main" id="{C17F8E45-8FD3-B193-8EF3-CF1CD4F890DF}"/>
              </a:ext>
            </a:extLst>
          </p:cNvPr>
          <p:cNvSpPr txBox="1"/>
          <p:nvPr/>
        </p:nvSpPr>
        <p:spPr>
          <a:xfrm>
            <a:off x="10559402" y="7605255"/>
            <a:ext cx="2545184" cy="369332"/>
          </a:xfrm>
          <a:prstGeom prst="rect">
            <a:avLst/>
          </a:prstGeom>
          <a:noFill/>
        </p:spPr>
        <p:txBody>
          <a:bodyPr wrap="none" rtlCol="0">
            <a:spAutoFit/>
          </a:bodyPr>
          <a:lstStyle/>
          <a:p>
            <a:r>
              <a:rPr lang="en-US" dirty="0"/>
              <a:t>Photo credit: Forbes.com</a:t>
            </a:r>
          </a:p>
        </p:txBody>
      </p:sp>
    </p:spTree>
    <p:extLst>
      <p:ext uri="{BB962C8B-B14F-4D97-AF65-F5344CB8AC3E}">
        <p14:creationId xmlns:p14="http://schemas.microsoft.com/office/powerpoint/2010/main" val="409401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59DDB31-623B-DC6B-4738-87EB554DF765}"/>
              </a:ext>
            </a:extLst>
          </p:cNvPr>
          <p:cNvGrpSpPr/>
          <p:nvPr/>
        </p:nvGrpSpPr>
        <p:grpSpPr>
          <a:xfrm>
            <a:off x="636168" y="674879"/>
            <a:ext cx="2030832" cy="1997434"/>
            <a:chOff x="7716654" y="7246845"/>
            <a:chExt cx="1426719" cy="1426719"/>
          </a:xfrm>
        </p:grpSpPr>
        <p:pic>
          <p:nvPicPr>
            <p:cNvPr id="11" name="Picture 11">
              <a:extLst>
                <a:ext uri="{FF2B5EF4-FFF2-40B4-BE49-F238E27FC236}">
                  <a16:creationId xmlns:a16="http://schemas.microsoft.com/office/drawing/2014/main" id="{1AF41175-297A-005F-DABF-ACDEA6D05D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16654" y="7246845"/>
              <a:ext cx="1426719" cy="1426719"/>
            </a:xfrm>
            <a:prstGeom prst="rect">
              <a:avLst/>
            </a:prstGeom>
          </p:spPr>
        </p:pic>
        <p:pic>
          <p:nvPicPr>
            <p:cNvPr id="12" name="Picture 13">
              <a:extLst>
                <a:ext uri="{FF2B5EF4-FFF2-40B4-BE49-F238E27FC236}">
                  <a16:creationId xmlns:a16="http://schemas.microsoft.com/office/drawing/2014/main" id="{6E06AB88-A60B-6F59-1A0B-427610402D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02970" y="7442745"/>
              <a:ext cx="1014221" cy="1034920"/>
            </a:xfrm>
            <a:prstGeom prst="rect">
              <a:avLst/>
            </a:prstGeom>
          </p:spPr>
        </p:pic>
      </p:grpSp>
      <p:pic>
        <p:nvPicPr>
          <p:cNvPr id="7" name="Picture 2">
            <a:extLst>
              <a:ext uri="{FF2B5EF4-FFF2-40B4-BE49-F238E27FC236}">
                <a16:creationId xmlns:a16="http://schemas.microsoft.com/office/drawing/2014/main" id="{178C6155-DA7B-6D21-04F8-9EFAE037F79A}"/>
              </a:ext>
            </a:extLst>
          </p:cNvPr>
          <p:cNvPicPr>
            <a:picLocks noChangeAspect="1"/>
          </p:cNvPicPr>
          <p:nvPr/>
        </p:nvPicPr>
        <p:blipFill>
          <a:blip r:embed="rId7"/>
          <a:srcRect r="66701"/>
          <a:stretch>
            <a:fillRect/>
          </a:stretch>
        </p:blipFill>
        <p:spPr>
          <a:xfrm>
            <a:off x="16955226" y="8954123"/>
            <a:ext cx="967098" cy="966495"/>
          </a:xfrm>
          <a:prstGeom prst="rect">
            <a:avLst/>
          </a:prstGeom>
        </p:spPr>
      </p:pic>
      <p:sp>
        <p:nvSpPr>
          <p:cNvPr id="8" name="TextBox 9">
            <a:extLst>
              <a:ext uri="{FF2B5EF4-FFF2-40B4-BE49-F238E27FC236}">
                <a16:creationId xmlns:a16="http://schemas.microsoft.com/office/drawing/2014/main" id="{0D4F5769-B823-975C-74E7-806E758AB203}"/>
              </a:ext>
            </a:extLst>
          </p:cNvPr>
          <p:cNvSpPr txBox="1"/>
          <p:nvPr/>
        </p:nvSpPr>
        <p:spPr>
          <a:xfrm>
            <a:off x="2880641" y="971550"/>
            <a:ext cx="14868063" cy="1128001"/>
          </a:xfrm>
          <a:prstGeom prst="rect">
            <a:avLst/>
          </a:prstGeom>
        </p:spPr>
        <p:txBody>
          <a:bodyPr lIns="0" tIns="0" rIns="0" bIns="0" rtlCol="0" anchor="t">
            <a:spAutoFit/>
          </a:bodyPr>
          <a:lstStyle/>
          <a:p>
            <a:pPr algn="l">
              <a:lnSpc>
                <a:spcPts val="8000"/>
              </a:lnSpc>
            </a:pPr>
            <a:r>
              <a:rPr lang="en-US" sz="9600" dirty="0"/>
              <a:t>Reverse Osmosis (RO)</a:t>
            </a:r>
            <a:endParaRPr lang="en-US" sz="6400" spc="127" dirty="0">
              <a:solidFill>
                <a:srgbClr val="967A65"/>
              </a:solidFill>
              <a:latin typeface="Josefin Sans"/>
            </a:endParaRPr>
          </a:p>
        </p:txBody>
      </p:sp>
      <p:sp>
        <p:nvSpPr>
          <p:cNvPr id="9" name="TextBox 4">
            <a:extLst>
              <a:ext uri="{FF2B5EF4-FFF2-40B4-BE49-F238E27FC236}">
                <a16:creationId xmlns:a16="http://schemas.microsoft.com/office/drawing/2014/main" id="{AD5F8984-2173-4A3F-2AE2-1D493730FBE0}"/>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Treating Drinking Water Nitrate</a:t>
            </a:r>
          </a:p>
        </p:txBody>
      </p:sp>
      <p:pic>
        <p:nvPicPr>
          <p:cNvPr id="3" name="Content Placeholder 3">
            <a:extLst>
              <a:ext uri="{FF2B5EF4-FFF2-40B4-BE49-F238E27FC236}">
                <a16:creationId xmlns:a16="http://schemas.microsoft.com/office/drawing/2014/main" id="{10672BCD-B400-81A9-7BA4-556085ADBC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9242" y="1938555"/>
            <a:ext cx="8869517" cy="7434045"/>
          </a:xfrm>
          <a:prstGeom prst="rect">
            <a:avLst/>
          </a:prstGeom>
        </p:spPr>
      </p:pic>
    </p:spTree>
    <p:extLst>
      <p:ext uri="{BB962C8B-B14F-4D97-AF65-F5344CB8AC3E}">
        <p14:creationId xmlns:p14="http://schemas.microsoft.com/office/powerpoint/2010/main" val="332894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59DDB31-623B-DC6B-4738-87EB554DF765}"/>
              </a:ext>
            </a:extLst>
          </p:cNvPr>
          <p:cNvGrpSpPr/>
          <p:nvPr/>
        </p:nvGrpSpPr>
        <p:grpSpPr>
          <a:xfrm>
            <a:off x="636168" y="674879"/>
            <a:ext cx="2030832" cy="1997434"/>
            <a:chOff x="7716654" y="7246845"/>
            <a:chExt cx="1426719" cy="1426719"/>
          </a:xfrm>
        </p:grpSpPr>
        <p:pic>
          <p:nvPicPr>
            <p:cNvPr id="11" name="Picture 11">
              <a:extLst>
                <a:ext uri="{FF2B5EF4-FFF2-40B4-BE49-F238E27FC236}">
                  <a16:creationId xmlns:a16="http://schemas.microsoft.com/office/drawing/2014/main" id="{1AF41175-297A-005F-DABF-ACDEA6D05D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16654" y="7246845"/>
              <a:ext cx="1426719" cy="1426719"/>
            </a:xfrm>
            <a:prstGeom prst="rect">
              <a:avLst/>
            </a:prstGeom>
          </p:spPr>
        </p:pic>
        <p:pic>
          <p:nvPicPr>
            <p:cNvPr id="12" name="Picture 13">
              <a:extLst>
                <a:ext uri="{FF2B5EF4-FFF2-40B4-BE49-F238E27FC236}">
                  <a16:creationId xmlns:a16="http://schemas.microsoft.com/office/drawing/2014/main" id="{6E06AB88-A60B-6F59-1A0B-427610402D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02970" y="7442745"/>
              <a:ext cx="1014221" cy="1034920"/>
            </a:xfrm>
            <a:prstGeom prst="rect">
              <a:avLst/>
            </a:prstGeom>
          </p:spPr>
        </p:pic>
      </p:grpSp>
      <p:pic>
        <p:nvPicPr>
          <p:cNvPr id="7" name="Picture 2">
            <a:extLst>
              <a:ext uri="{FF2B5EF4-FFF2-40B4-BE49-F238E27FC236}">
                <a16:creationId xmlns:a16="http://schemas.microsoft.com/office/drawing/2014/main" id="{178C6155-DA7B-6D21-04F8-9EFAE037F79A}"/>
              </a:ext>
            </a:extLst>
          </p:cNvPr>
          <p:cNvPicPr>
            <a:picLocks noChangeAspect="1"/>
          </p:cNvPicPr>
          <p:nvPr/>
        </p:nvPicPr>
        <p:blipFill>
          <a:blip r:embed="rId7"/>
          <a:srcRect r="66701"/>
          <a:stretch>
            <a:fillRect/>
          </a:stretch>
        </p:blipFill>
        <p:spPr>
          <a:xfrm>
            <a:off x="16955226" y="8954123"/>
            <a:ext cx="967098" cy="966495"/>
          </a:xfrm>
          <a:prstGeom prst="rect">
            <a:avLst/>
          </a:prstGeom>
        </p:spPr>
      </p:pic>
      <p:sp>
        <p:nvSpPr>
          <p:cNvPr id="8" name="TextBox 9">
            <a:extLst>
              <a:ext uri="{FF2B5EF4-FFF2-40B4-BE49-F238E27FC236}">
                <a16:creationId xmlns:a16="http://schemas.microsoft.com/office/drawing/2014/main" id="{0D4F5769-B823-975C-74E7-806E758AB203}"/>
              </a:ext>
            </a:extLst>
          </p:cNvPr>
          <p:cNvSpPr txBox="1"/>
          <p:nvPr/>
        </p:nvSpPr>
        <p:spPr>
          <a:xfrm>
            <a:off x="2880641" y="971550"/>
            <a:ext cx="14868063" cy="1128001"/>
          </a:xfrm>
          <a:prstGeom prst="rect">
            <a:avLst/>
          </a:prstGeom>
        </p:spPr>
        <p:txBody>
          <a:bodyPr lIns="0" tIns="0" rIns="0" bIns="0" rtlCol="0" anchor="t">
            <a:spAutoFit/>
          </a:bodyPr>
          <a:lstStyle/>
          <a:p>
            <a:pPr algn="l">
              <a:lnSpc>
                <a:spcPts val="8000"/>
              </a:lnSpc>
            </a:pPr>
            <a:r>
              <a:rPr lang="en-US" sz="9600" dirty="0"/>
              <a:t>RO System Costs</a:t>
            </a:r>
            <a:endParaRPr lang="en-US" sz="6400" spc="127" dirty="0">
              <a:solidFill>
                <a:srgbClr val="967A65"/>
              </a:solidFill>
              <a:latin typeface="Josefin Sans"/>
            </a:endParaRPr>
          </a:p>
        </p:txBody>
      </p:sp>
      <p:sp>
        <p:nvSpPr>
          <p:cNvPr id="9" name="TextBox 4">
            <a:extLst>
              <a:ext uri="{FF2B5EF4-FFF2-40B4-BE49-F238E27FC236}">
                <a16:creationId xmlns:a16="http://schemas.microsoft.com/office/drawing/2014/main" id="{AD5F8984-2173-4A3F-2AE2-1D493730FBE0}"/>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Treating Drinking Water Nitrate</a:t>
            </a:r>
          </a:p>
        </p:txBody>
      </p:sp>
      <p:sp>
        <p:nvSpPr>
          <p:cNvPr id="2" name="Content Placeholder 2">
            <a:extLst>
              <a:ext uri="{FF2B5EF4-FFF2-40B4-BE49-F238E27FC236}">
                <a16:creationId xmlns:a16="http://schemas.microsoft.com/office/drawing/2014/main" id="{27DE31F7-9495-91B2-D049-EBAB19CFFA36}"/>
              </a:ext>
            </a:extLst>
          </p:cNvPr>
          <p:cNvSpPr txBox="1">
            <a:spLocks/>
          </p:cNvSpPr>
          <p:nvPr/>
        </p:nvSpPr>
        <p:spPr>
          <a:xfrm>
            <a:off x="1370661" y="3848100"/>
            <a:ext cx="15545739" cy="4838700"/>
          </a:xfrm>
          <a:prstGeom prst="rect">
            <a:avLst/>
          </a:prstGeom>
        </p:spPr>
        <p:txBody>
          <a:bodyPr vert="horz" lIns="137160" tIns="68580" rIns="137160" bIns="6858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Point-of-Use System </a:t>
            </a:r>
            <a:endParaRPr lang="en-US" dirty="0"/>
          </a:p>
          <a:p>
            <a:pPr lvl="1">
              <a:buClr>
                <a:srgbClr val="000000"/>
              </a:buClr>
            </a:pPr>
            <a:r>
              <a:rPr lang="en-US" dirty="0"/>
              <a:t>System itself: $200 - $2000 +</a:t>
            </a:r>
          </a:p>
          <a:p>
            <a:pPr lvl="1">
              <a:buClr>
                <a:srgbClr val="000000"/>
              </a:buClr>
            </a:pPr>
            <a:r>
              <a:rPr lang="en-US" dirty="0"/>
              <a:t>Point of Use Installation: $100 - $800 +</a:t>
            </a:r>
          </a:p>
          <a:p>
            <a:pPr lvl="1">
              <a:buClr>
                <a:srgbClr val="000000"/>
              </a:buClr>
            </a:pPr>
            <a:r>
              <a:rPr lang="en-US" dirty="0"/>
              <a:t>Maintenance: $50 - $200+</a:t>
            </a:r>
          </a:p>
          <a:p>
            <a:pPr lvl="1">
              <a:buClr>
                <a:srgbClr val="000000"/>
              </a:buClr>
            </a:pPr>
            <a:endParaRPr lang="en-US" dirty="0"/>
          </a:p>
          <a:p>
            <a:r>
              <a:rPr lang="en-US" b="1" dirty="0"/>
              <a:t>Whole House System</a:t>
            </a:r>
            <a:endParaRPr lang="en-US" dirty="0"/>
          </a:p>
          <a:p>
            <a:pPr lvl="1">
              <a:buClr>
                <a:srgbClr val="000000"/>
              </a:buClr>
            </a:pPr>
            <a:r>
              <a:rPr lang="en-US" dirty="0"/>
              <a:t>Largely dependent on water use factors</a:t>
            </a:r>
          </a:p>
          <a:p>
            <a:pPr lvl="1">
              <a:buClr>
                <a:srgbClr val="000000"/>
              </a:buClr>
            </a:pPr>
            <a:r>
              <a:rPr lang="en-US" dirty="0"/>
              <a:t>Estimates from $10,000+ for a 2 person household and up</a:t>
            </a:r>
          </a:p>
          <a:p>
            <a:pPr marL="0" indent="0">
              <a:buFont typeface="Arial" pitchFamily="34" charset="0"/>
              <a:buNone/>
            </a:pPr>
            <a:endParaRPr lang="en-US" dirty="0"/>
          </a:p>
          <a:p>
            <a:pPr marL="0" indent="0">
              <a:buFont typeface="Arial" pitchFamily="34" charset="0"/>
              <a:buNone/>
            </a:pPr>
            <a:endParaRPr lang="en-US" dirty="0"/>
          </a:p>
          <a:p>
            <a:pPr marL="0" indent="0">
              <a:buFont typeface="Arial" pitchFamily="34" charset="0"/>
              <a:buNone/>
            </a:pPr>
            <a:endParaRPr lang="en-US" dirty="0"/>
          </a:p>
        </p:txBody>
      </p:sp>
    </p:spTree>
    <p:extLst>
      <p:ext uri="{BB962C8B-B14F-4D97-AF65-F5344CB8AC3E}">
        <p14:creationId xmlns:p14="http://schemas.microsoft.com/office/powerpoint/2010/main" val="1143393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DFE"/>
        </a:solidFill>
        <a:effectLst/>
      </p:bgPr>
    </p:bg>
    <p:spTree>
      <p:nvGrpSpPr>
        <p:cNvPr id="1" name=""/>
        <p:cNvGrpSpPr/>
        <p:nvPr/>
      </p:nvGrpSpPr>
      <p:grpSpPr>
        <a:xfrm>
          <a:off x="0" y="0"/>
          <a:ext cx="0" cy="0"/>
          <a:chOff x="0" y="0"/>
          <a:chExt cx="0" cy="0"/>
        </a:xfrm>
      </p:grpSpPr>
      <p:sp>
        <p:nvSpPr>
          <p:cNvPr id="2" name="AutoShape 2"/>
          <p:cNvSpPr/>
          <p:nvPr/>
        </p:nvSpPr>
        <p:spPr>
          <a:xfrm>
            <a:off x="-688697" y="-610633"/>
            <a:ext cx="7782395" cy="11230708"/>
          </a:xfrm>
          <a:prstGeom prst="rect">
            <a:avLst/>
          </a:prstGeom>
          <a:solidFill>
            <a:srgbClr val="204666"/>
          </a:solidFill>
        </p:spPr>
      </p:sp>
      <p:pic>
        <p:nvPicPr>
          <p:cNvPr id="3" name="Picture 3"/>
          <p:cNvPicPr>
            <a:picLocks noChangeAspect="1"/>
          </p:cNvPicPr>
          <p:nvPr/>
        </p:nvPicPr>
        <p:blipFill>
          <a:blip r:embed="rId3"/>
          <a:srcRect l="4472" r="4472"/>
          <a:stretch>
            <a:fillRect/>
          </a:stretch>
        </p:blipFill>
        <p:spPr>
          <a:xfrm>
            <a:off x="1028700" y="1028700"/>
            <a:ext cx="4994063" cy="8224510"/>
          </a:xfrm>
          <a:prstGeom prst="rect">
            <a:avLst/>
          </a:prstGeom>
        </p:spPr>
      </p:pic>
      <p:sp>
        <p:nvSpPr>
          <p:cNvPr id="16" name="TextBox 16"/>
          <p:cNvSpPr txBox="1"/>
          <p:nvPr/>
        </p:nvSpPr>
        <p:spPr>
          <a:xfrm>
            <a:off x="9631178" y="2755374"/>
            <a:ext cx="8291146" cy="555921"/>
          </a:xfrm>
          <a:prstGeom prst="rect">
            <a:avLst/>
          </a:prstGeom>
        </p:spPr>
        <p:txBody>
          <a:bodyPr wrap="square" lIns="0" tIns="0" rIns="0" bIns="0" rtlCol="0" anchor="t">
            <a:spAutoFit/>
          </a:bodyPr>
          <a:lstStyle/>
          <a:p>
            <a:pPr>
              <a:lnSpc>
                <a:spcPts val="4512"/>
              </a:lnSpc>
            </a:pPr>
            <a:r>
              <a:rPr lang="en-US" sz="3200" spc="96" dirty="0">
                <a:solidFill>
                  <a:srgbClr val="204666"/>
                </a:solidFill>
                <a:latin typeface="Josefin Sans Bold"/>
              </a:rPr>
              <a:t>Nebraska Nitrate Trends</a:t>
            </a:r>
          </a:p>
        </p:txBody>
      </p:sp>
      <p:pic>
        <p:nvPicPr>
          <p:cNvPr id="5" name="Picture 5"/>
          <p:cNvPicPr>
            <a:picLocks noChangeAspect="1"/>
          </p:cNvPicPr>
          <p:nvPr/>
        </p:nvPicPr>
        <p:blipFill>
          <a:blip r:embed="rId4"/>
          <a:srcRect r="66701"/>
          <a:stretch>
            <a:fillRect/>
          </a:stretch>
        </p:blipFill>
        <p:spPr>
          <a:xfrm>
            <a:off x="16955226" y="8954123"/>
            <a:ext cx="967098" cy="966495"/>
          </a:xfrm>
          <a:prstGeom prst="rect">
            <a:avLst/>
          </a:prstGeom>
        </p:spPr>
      </p:pic>
      <p:grpSp>
        <p:nvGrpSpPr>
          <p:cNvPr id="6" name="Group 6"/>
          <p:cNvGrpSpPr/>
          <p:nvPr/>
        </p:nvGrpSpPr>
        <p:grpSpPr>
          <a:xfrm>
            <a:off x="7834839" y="2319975"/>
            <a:ext cx="1426719" cy="1426719"/>
            <a:chOff x="0" y="0"/>
            <a:chExt cx="1902293" cy="1902293"/>
          </a:xfrm>
        </p:grpSpPr>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902293" cy="190229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7825" y="798669"/>
              <a:ext cx="649113" cy="833531"/>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8483" y="402084"/>
              <a:ext cx="1525327" cy="793170"/>
            </a:xfrm>
            <a:prstGeom prst="rect">
              <a:avLst/>
            </a:prstGeom>
          </p:spPr>
        </p:pic>
      </p:grpSp>
      <p:grpSp>
        <p:nvGrpSpPr>
          <p:cNvPr id="19" name="Group 18">
            <a:extLst>
              <a:ext uri="{FF2B5EF4-FFF2-40B4-BE49-F238E27FC236}">
                <a16:creationId xmlns:a16="http://schemas.microsoft.com/office/drawing/2014/main" id="{412EE4E5-112F-42A4-B177-498D2387BA9B}"/>
              </a:ext>
            </a:extLst>
          </p:cNvPr>
          <p:cNvGrpSpPr/>
          <p:nvPr/>
        </p:nvGrpSpPr>
        <p:grpSpPr>
          <a:xfrm>
            <a:off x="7854773" y="7826491"/>
            <a:ext cx="1426719" cy="1426719"/>
            <a:chOff x="7716654" y="5412423"/>
            <a:chExt cx="1426719" cy="1426719"/>
          </a:xfrm>
        </p:grpSpPr>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716654" y="5412423"/>
              <a:ext cx="1426719" cy="142671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902970" y="5543415"/>
              <a:ext cx="1054086" cy="1164736"/>
            </a:xfrm>
            <a:prstGeom prst="rect">
              <a:avLst/>
            </a:prstGeom>
          </p:spPr>
        </p:pic>
      </p:grpSp>
      <p:grpSp>
        <p:nvGrpSpPr>
          <p:cNvPr id="18" name="Group 17">
            <a:extLst>
              <a:ext uri="{FF2B5EF4-FFF2-40B4-BE49-F238E27FC236}">
                <a16:creationId xmlns:a16="http://schemas.microsoft.com/office/drawing/2014/main" id="{EAA096E3-892C-4B1A-A0CC-9E0462083446}"/>
              </a:ext>
            </a:extLst>
          </p:cNvPr>
          <p:cNvGrpSpPr/>
          <p:nvPr/>
        </p:nvGrpSpPr>
        <p:grpSpPr>
          <a:xfrm>
            <a:off x="7862916" y="5903001"/>
            <a:ext cx="1426719" cy="1426719"/>
            <a:chOff x="7716654" y="7246845"/>
            <a:chExt cx="1426719" cy="1426719"/>
          </a:xfrm>
        </p:grpSpPr>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716654" y="7246845"/>
              <a:ext cx="1426719" cy="1426719"/>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902970" y="7442745"/>
              <a:ext cx="1014221" cy="1034920"/>
            </a:xfrm>
            <a:prstGeom prst="rect">
              <a:avLst/>
            </a:prstGeom>
          </p:spPr>
        </p:pic>
      </p:grpSp>
      <p:sp>
        <p:nvSpPr>
          <p:cNvPr id="14" name="TextBox 14"/>
          <p:cNvSpPr txBox="1"/>
          <p:nvPr/>
        </p:nvSpPr>
        <p:spPr>
          <a:xfrm>
            <a:off x="7716027" y="1028700"/>
            <a:ext cx="9528277" cy="1095375"/>
          </a:xfrm>
          <a:prstGeom prst="rect">
            <a:avLst/>
          </a:prstGeom>
        </p:spPr>
        <p:txBody>
          <a:bodyPr lIns="0" tIns="0" rIns="0" bIns="0" rtlCol="0" anchor="t">
            <a:spAutoFit/>
          </a:bodyPr>
          <a:lstStyle/>
          <a:p>
            <a:pPr>
              <a:lnSpc>
                <a:spcPts val="8640"/>
              </a:lnSpc>
            </a:pPr>
            <a:r>
              <a:rPr lang="en-US" sz="7200" spc="144" dirty="0">
                <a:solidFill>
                  <a:srgbClr val="85776C"/>
                </a:solidFill>
                <a:latin typeface="Josefin Sans Bold"/>
              </a:rPr>
              <a:t>Discussion Outline</a:t>
            </a:r>
          </a:p>
        </p:txBody>
      </p:sp>
      <p:pic>
        <p:nvPicPr>
          <p:cNvPr id="21" name="Picture 20" descr="Icon&#10;&#10;Description automatically generated">
            <a:extLst>
              <a:ext uri="{FF2B5EF4-FFF2-40B4-BE49-F238E27FC236}">
                <a16:creationId xmlns:a16="http://schemas.microsoft.com/office/drawing/2014/main" id="{2D4BAB72-840F-DDA8-C0F2-3A3B56841C2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5733" t="22800" r="47657" b="14636"/>
          <a:stretch/>
        </p:blipFill>
        <p:spPr>
          <a:xfrm>
            <a:off x="7688820" y="3942594"/>
            <a:ext cx="1687993" cy="1622619"/>
          </a:xfrm>
          <a:prstGeom prst="rect">
            <a:avLst/>
          </a:prstGeom>
        </p:spPr>
      </p:pic>
      <p:sp>
        <p:nvSpPr>
          <p:cNvPr id="25" name="TextBox 24">
            <a:extLst>
              <a:ext uri="{FF2B5EF4-FFF2-40B4-BE49-F238E27FC236}">
                <a16:creationId xmlns:a16="http://schemas.microsoft.com/office/drawing/2014/main" id="{694F8C99-1087-267F-00D2-C188AE060233}"/>
              </a:ext>
            </a:extLst>
          </p:cNvPr>
          <p:cNvSpPr txBox="1"/>
          <p:nvPr/>
        </p:nvSpPr>
        <p:spPr>
          <a:xfrm>
            <a:off x="9631178" y="4429776"/>
            <a:ext cx="9484242" cy="648254"/>
          </a:xfrm>
          <a:prstGeom prst="rect">
            <a:avLst/>
          </a:prstGeom>
          <a:noFill/>
        </p:spPr>
        <p:txBody>
          <a:bodyPr wrap="square">
            <a:spAutoFit/>
          </a:bodyPr>
          <a:lstStyle/>
          <a:p>
            <a:pPr marL="0" marR="0" lvl="0" indent="0" algn="l" defTabSz="914400" rtl="0" eaLnBrk="1" fontAlgn="auto" latinLnBrk="0" hangingPunct="1">
              <a:lnSpc>
                <a:spcPts val="4512"/>
              </a:lnSpc>
              <a:spcBef>
                <a:spcPts val="0"/>
              </a:spcBef>
              <a:spcAft>
                <a:spcPts val="0"/>
              </a:spcAft>
              <a:buClrTx/>
              <a:buSzTx/>
              <a:buFontTx/>
              <a:buNone/>
              <a:tabLst/>
              <a:defRPr/>
            </a:pPr>
            <a:r>
              <a:rPr kumimoji="0" lang="en-US" sz="3200" b="0" i="0" u="none" strike="noStrike" kern="1200" cap="none" spc="96" normalizeH="0" baseline="0" noProof="0" dirty="0">
                <a:ln>
                  <a:noFill/>
                </a:ln>
                <a:solidFill>
                  <a:srgbClr val="204666"/>
                </a:solidFill>
                <a:effectLst/>
                <a:uLnTx/>
                <a:uFillTx/>
                <a:latin typeface="Josefin Sans Bold"/>
                <a:ea typeface="+mn-ea"/>
                <a:cs typeface="+mn-cs"/>
              </a:rPr>
              <a:t>Nitrate and Human Health</a:t>
            </a:r>
          </a:p>
        </p:txBody>
      </p:sp>
      <p:sp>
        <p:nvSpPr>
          <p:cNvPr id="29" name="TextBox 28">
            <a:extLst>
              <a:ext uri="{FF2B5EF4-FFF2-40B4-BE49-F238E27FC236}">
                <a16:creationId xmlns:a16="http://schemas.microsoft.com/office/drawing/2014/main" id="{7428F2A5-58D2-1BDF-C6C0-E3D736572F04}"/>
              </a:ext>
            </a:extLst>
          </p:cNvPr>
          <p:cNvSpPr txBox="1"/>
          <p:nvPr/>
        </p:nvSpPr>
        <p:spPr>
          <a:xfrm>
            <a:off x="9631178" y="6292233"/>
            <a:ext cx="9909544" cy="648254"/>
          </a:xfrm>
          <a:prstGeom prst="rect">
            <a:avLst/>
          </a:prstGeom>
          <a:noFill/>
        </p:spPr>
        <p:txBody>
          <a:bodyPr wrap="square">
            <a:spAutoFit/>
          </a:bodyPr>
          <a:lstStyle/>
          <a:p>
            <a:pPr marL="0" marR="0" lvl="0" indent="0" algn="l" defTabSz="914400" rtl="0" eaLnBrk="1" fontAlgn="auto" latinLnBrk="0" hangingPunct="1">
              <a:lnSpc>
                <a:spcPts val="4512"/>
              </a:lnSpc>
              <a:spcBef>
                <a:spcPts val="0"/>
              </a:spcBef>
              <a:spcAft>
                <a:spcPts val="0"/>
              </a:spcAft>
              <a:buClrTx/>
              <a:buSzTx/>
              <a:buFontTx/>
              <a:buNone/>
              <a:tabLst/>
              <a:defRPr/>
            </a:pPr>
            <a:r>
              <a:rPr lang="en-US" sz="3200" spc="96" dirty="0">
                <a:solidFill>
                  <a:srgbClr val="204666"/>
                </a:solidFill>
                <a:latin typeface="Josefin Sans Bold"/>
              </a:rPr>
              <a:t>Treating Drinking Water Nitrate</a:t>
            </a:r>
            <a:endParaRPr kumimoji="0" lang="en-US" sz="3200" b="0" i="0" u="none" strike="noStrike" kern="1200" cap="none" spc="96" normalizeH="0" baseline="0" noProof="0" dirty="0">
              <a:ln>
                <a:noFill/>
              </a:ln>
              <a:solidFill>
                <a:srgbClr val="204666"/>
              </a:solidFill>
              <a:effectLst/>
              <a:uLnTx/>
              <a:uFillTx/>
              <a:latin typeface="Josefin Sans Bold"/>
              <a:ea typeface="+mn-ea"/>
              <a:cs typeface="+mn-cs"/>
            </a:endParaRPr>
          </a:p>
        </p:txBody>
      </p:sp>
      <p:sp>
        <p:nvSpPr>
          <p:cNvPr id="33" name="TextBox 32">
            <a:extLst>
              <a:ext uri="{FF2B5EF4-FFF2-40B4-BE49-F238E27FC236}">
                <a16:creationId xmlns:a16="http://schemas.microsoft.com/office/drawing/2014/main" id="{91C78BAB-0F8F-0B39-2A53-FCCC29D6D646}"/>
              </a:ext>
            </a:extLst>
          </p:cNvPr>
          <p:cNvSpPr txBox="1"/>
          <p:nvPr/>
        </p:nvSpPr>
        <p:spPr>
          <a:xfrm>
            <a:off x="9631178" y="7927183"/>
            <a:ext cx="10111562" cy="1225335"/>
          </a:xfrm>
          <a:prstGeom prst="rect">
            <a:avLst/>
          </a:prstGeom>
          <a:noFill/>
        </p:spPr>
        <p:txBody>
          <a:bodyPr wrap="square">
            <a:spAutoFit/>
          </a:bodyPr>
          <a:lstStyle/>
          <a:p>
            <a:pPr marL="0" marR="0" lvl="0" indent="0" algn="l" defTabSz="914400" rtl="0" eaLnBrk="1" fontAlgn="auto" latinLnBrk="0" hangingPunct="1">
              <a:lnSpc>
                <a:spcPts val="4512"/>
              </a:lnSpc>
              <a:spcBef>
                <a:spcPts val="0"/>
              </a:spcBef>
              <a:spcAft>
                <a:spcPts val="0"/>
              </a:spcAft>
              <a:buClrTx/>
              <a:buSzTx/>
              <a:buFontTx/>
              <a:buNone/>
              <a:tabLst/>
              <a:defRPr/>
            </a:pPr>
            <a:r>
              <a:rPr kumimoji="0" lang="en-US" sz="3200" b="0" i="0" u="none" strike="noStrike" kern="1200" cap="none" spc="96" normalizeH="0" baseline="0" noProof="0" dirty="0">
                <a:ln>
                  <a:noFill/>
                </a:ln>
                <a:solidFill>
                  <a:srgbClr val="204666"/>
                </a:solidFill>
                <a:effectLst/>
                <a:uLnTx/>
                <a:uFillTx/>
                <a:latin typeface="Josefin Sans Bold"/>
                <a:ea typeface="+mn-ea"/>
                <a:cs typeface="+mn-cs"/>
              </a:rPr>
              <a:t>Reverse Osmosis Rebate </a:t>
            </a:r>
          </a:p>
          <a:p>
            <a:pPr marL="0" marR="0" lvl="0" indent="0" algn="l" defTabSz="914400" rtl="0" eaLnBrk="1" fontAlgn="auto" latinLnBrk="0" hangingPunct="1">
              <a:lnSpc>
                <a:spcPts val="4512"/>
              </a:lnSpc>
              <a:spcBef>
                <a:spcPts val="0"/>
              </a:spcBef>
              <a:spcAft>
                <a:spcPts val="0"/>
              </a:spcAft>
              <a:buClrTx/>
              <a:buSzTx/>
              <a:buFontTx/>
              <a:buNone/>
              <a:tabLst/>
              <a:defRPr/>
            </a:pPr>
            <a:r>
              <a:rPr kumimoji="0" lang="en-US" sz="3200" b="0" i="0" u="none" strike="noStrike" kern="1200" cap="none" spc="96" normalizeH="0" baseline="0" noProof="0" dirty="0">
                <a:ln>
                  <a:noFill/>
                </a:ln>
                <a:solidFill>
                  <a:srgbClr val="204666"/>
                </a:solidFill>
                <a:effectLst/>
                <a:uLnTx/>
                <a:uFillTx/>
                <a:latin typeface="Josefin Sans Bold"/>
                <a:ea typeface="+mn-ea"/>
                <a:cs typeface="+mn-cs"/>
              </a:rPr>
              <a:t>Program Overview</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59DDB31-623B-DC6B-4738-87EB554DF765}"/>
              </a:ext>
            </a:extLst>
          </p:cNvPr>
          <p:cNvGrpSpPr/>
          <p:nvPr/>
        </p:nvGrpSpPr>
        <p:grpSpPr>
          <a:xfrm>
            <a:off x="636168" y="674879"/>
            <a:ext cx="2030832" cy="1997434"/>
            <a:chOff x="7716654" y="7246845"/>
            <a:chExt cx="1426719" cy="1426719"/>
          </a:xfrm>
        </p:grpSpPr>
        <p:pic>
          <p:nvPicPr>
            <p:cNvPr id="11" name="Picture 11">
              <a:extLst>
                <a:ext uri="{FF2B5EF4-FFF2-40B4-BE49-F238E27FC236}">
                  <a16:creationId xmlns:a16="http://schemas.microsoft.com/office/drawing/2014/main" id="{1AF41175-297A-005F-DABF-ACDEA6D05D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16654" y="7246845"/>
              <a:ext cx="1426719" cy="1426719"/>
            </a:xfrm>
            <a:prstGeom prst="rect">
              <a:avLst/>
            </a:prstGeom>
          </p:spPr>
        </p:pic>
        <p:pic>
          <p:nvPicPr>
            <p:cNvPr id="12" name="Picture 13">
              <a:extLst>
                <a:ext uri="{FF2B5EF4-FFF2-40B4-BE49-F238E27FC236}">
                  <a16:creationId xmlns:a16="http://schemas.microsoft.com/office/drawing/2014/main" id="{6E06AB88-A60B-6F59-1A0B-427610402D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02970" y="7442745"/>
              <a:ext cx="1014221" cy="1034920"/>
            </a:xfrm>
            <a:prstGeom prst="rect">
              <a:avLst/>
            </a:prstGeom>
          </p:spPr>
        </p:pic>
      </p:grpSp>
      <p:pic>
        <p:nvPicPr>
          <p:cNvPr id="7" name="Picture 2">
            <a:extLst>
              <a:ext uri="{FF2B5EF4-FFF2-40B4-BE49-F238E27FC236}">
                <a16:creationId xmlns:a16="http://schemas.microsoft.com/office/drawing/2014/main" id="{178C6155-DA7B-6D21-04F8-9EFAE037F79A}"/>
              </a:ext>
            </a:extLst>
          </p:cNvPr>
          <p:cNvPicPr>
            <a:picLocks noChangeAspect="1"/>
          </p:cNvPicPr>
          <p:nvPr/>
        </p:nvPicPr>
        <p:blipFill>
          <a:blip r:embed="rId7"/>
          <a:srcRect r="66701"/>
          <a:stretch>
            <a:fillRect/>
          </a:stretch>
        </p:blipFill>
        <p:spPr>
          <a:xfrm>
            <a:off x="16955226" y="8954123"/>
            <a:ext cx="967098" cy="966495"/>
          </a:xfrm>
          <a:prstGeom prst="rect">
            <a:avLst/>
          </a:prstGeom>
        </p:spPr>
      </p:pic>
      <p:sp>
        <p:nvSpPr>
          <p:cNvPr id="8" name="TextBox 9">
            <a:extLst>
              <a:ext uri="{FF2B5EF4-FFF2-40B4-BE49-F238E27FC236}">
                <a16:creationId xmlns:a16="http://schemas.microsoft.com/office/drawing/2014/main" id="{0D4F5769-B823-975C-74E7-806E758AB203}"/>
              </a:ext>
            </a:extLst>
          </p:cNvPr>
          <p:cNvSpPr txBox="1"/>
          <p:nvPr/>
        </p:nvSpPr>
        <p:spPr>
          <a:xfrm>
            <a:off x="2880641" y="971550"/>
            <a:ext cx="14868063" cy="2153923"/>
          </a:xfrm>
          <a:prstGeom prst="rect">
            <a:avLst/>
          </a:prstGeom>
        </p:spPr>
        <p:txBody>
          <a:bodyPr lIns="0" tIns="0" rIns="0" bIns="0" rtlCol="0" anchor="t">
            <a:spAutoFit/>
          </a:bodyPr>
          <a:lstStyle/>
          <a:p>
            <a:pPr algn="l">
              <a:lnSpc>
                <a:spcPts val="8000"/>
              </a:lnSpc>
            </a:pPr>
            <a:r>
              <a:rPr lang="en-US" sz="9600" dirty="0"/>
              <a:t>Lifetime Treatment Considerations</a:t>
            </a:r>
            <a:endParaRPr lang="en-US" sz="6400" spc="127" dirty="0">
              <a:solidFill>
                <a:srgbClr val="967A65"/>
              </a:solidFill>
              <a:latin typeface="Josefin Sans"/>
            </a:endParaRPr>
          </a:p>
        </p:txBody>
      </p:sp>
      <p:sp>
        <p:nvSpPr>
          <p:cNvPr id="9" name="TextBox 4">
            <a:extLst>
              <a:ext uri="{FF2B5EF4-FFF2-40B4-BE49-F238E27FC236}">
                <a16:creationId xmlns:a16="http://schemas.microsoft.com/office/drawing/2014/main" id="{AD5F8984-2173-4A3F-2AE2-1D493730FBE0}"/>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Treating Drinking Water Nitrate</a:t>
            </a:r>
          </a:p>
        </p:txBody>
      </p:sp>
      <p:sp>
        <p:nvSpPr>
          <p:cNvPr id="3" name="Content Placeholder 2">
            <a:extLst>
              <a:ext uri="{FF2B5EF4-FFF2-40B4-BE49-F238E27FC236}">
                <a16:creationId xmlns:a16="http://schemas.microsoft.com/office/drawing/2014/main" id="{345E74FA-B352-AA16-7D2C-3C0F268668A2}"/>
              </a:ext>
            </a:extLst>
          </p:cNvPr>
          <p:cNvSpPr txBox="1">
            <a:spLocks/>
          </p:cNvSpPr>
          <p:nvPr/>
        </p:nvSpPr>
        <p:spPr>
          <a:xfrm>
            <a:off x="1601439" y="3695699"/>
            <a:ext cx="15545739" cy="5824333"/>
          </a:xfrm>
          <a:prstGeom prst="rect">
            <a:avLst/>
          </a:prstGeom>
        </p:spPr>
        <p:txBody>
          <a:bodyPr vert="horz" lIns="137160" tIns="68580" rIns="137160" bIns="6858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Regular Maintenance</a:t>
            </a:r>
          </a:p>
          <a:p>
            <a:r>
              <a:rPr lang="en-US" dirty="0"/>
              <a:t>Pre- and Post- Filter replacement</a:t>
            </a:r>
          </a:p>
          <a:p>
            <a:r>
              <a:rPr lang="en-US" dirty="0"/>
              <a:t>Contaminant concentration influences how long filters work</a:t>
            </a:r>
          </a:p>
          <a:p>
            <a:r>
              <a:rPr lang="en-US" dirty="0"/>
              <a:t>Increased wastewater loads to septic systems and lagoons</a:t>
            </a:r>
          </a:p>
        </p:txBody>
      </p:sp>
    </p:spTree>
    <p:extLst>
      <p:ext uri="{BB962C8B-B14F-4D97-AF65-F5344CB8AC3E}">
        <p14:creationId xmlns:p14="http://schemas.microsoft.com/office/powerpoint/2010/main" val="3928721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5E2B66B-0D09-CFFF-3E15-E8668C7F4C8C}"/>
              </a:ext>
            </a:extLst>
          </p:cNvPr>
          <p:cNvGrpSpPr/>
          <p:nvPr/>
        </p:nvGrpSpPr>
        <p:grpSpPr>
          <a:xfrm>
            <a:off x="667632" y="716484"/>
            <a:ext cx="1955829" cy="1955829"/>
            <a:chOff x="7716654" y="5412423"/>
            <a:chExt cx="1426719" cy="1426719"/>
          </a:xfrm>
        </p:grpSpPr>
        <p:pic>
          <p:nvPicPr>
            <p:cNvPr id="12" name="Picture 10">
              <a:extLst>
                <a:ext uri="{FF2B5EF4-FFF2-40B4-BE49-F238E27FC236}">
                  <a16:creationId xmlns:a16="http://schemas.microsoft.com/office/drawing/2014/main" id="{41B02738-F9FA-6E0D-C70C-CFFB372A04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16654" y="5412423"/>
              <a:ext cx="1426719" cy="1426719"/>
            </a:xfrm>
            <a:prstGeom prst="rect">
              <a:avLst/>
            </a:prstGeom>
          </p:spPr>
        </p:pic>
        <p:pic>
          <p:nvPicPr>
            <p:cNvPr id="13" name="Picture 12">
              <a:extLst>
                <a:ext uri="{FF2B5EF4-FFF2-40B4-BE49-F238E27FC236}">
                  <a16:creationId xmlns:a16="http://schemas.microsoft.com/office/drawing/2014/main" id="{F991C33B-1DDA-EF34-F522-7F2D4F7FA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02970" y="5543415"/>
              <a:ext cx="1054086" cy="1164736"/>
            </a:xfrm>
            <a:prstGeom prst="rect">
              <a:avLst/>
            </a:prstGeom>
          </p:spPr>
        </p:pic>
      </p:grpSp>
      <p:pic>
        <p:nvPicPr>
          <p:cNvPr id="4" name="Picture 2">
            <a:extLst>
              <a:ext uri="{FF2B5EF4-FFF2-40B4-BE49-F238E27FC236}">
                <a16:creationId xmlns:a16="http://schemas.microsoft.com/office/drawing/2014/main" id="{35AE74C9-1C77-1569-61ED-18D68143DB11}"/>
              </a:ext>
            </a:extLst>
          </p:cNvPr>
          <p:cNvPicPr>
            <a:picLocks noChangeAspect="1"/>
          </p:cNvPicPr>
          <p:nvPr/>
        </p:nvPicPr>
        <p:blipFill>
          <a:blip r:embed="rId7"/>
          <a:srcRect r="66701"/>
          <a:stretch>
            <a:fillRect/>
          </a:stretch>
        </p:blipFill>
        <p:spPr>
          <a:xfrm>
            <a:off x="16955226" y="8954123"/>
            <a:ext cx="967098" cy="966495"/>
          </a:xfrm>
          <a:prstGeom prst="rect">
            <a:avLst/>
          </a:prstGeom>
        </p:spPr>
      </p:pic>
      <p:sp>
        <p:nvSpPr>
          <p:cNvPr id="9" name="TextBox 9">
            <a:extLst>
              <a:ext uri="{FF2B5EF4-FFF2-40B4-BE49-F238E27FC236}">
                <a16:creationId xmlns:a16="http://schemas.microsoft.com/office/drawing/2014/main" id="{D3C69FC5-671D-FDF5-BD15-4F7457D25398}"/>
              </a:ext>
            </a:extLst>
          </p:cNvPr>
          <p:cNvSpPr txBox="1"/>
          <p:nvPr/>
        </p:nvSpPr>
        <p:spPr>
          <a:xfrm>
            <a:off x="2880641" y="971550"/>
            <a:ext cx="14868063" cy="1015663"/>
          </a:xfrm>
          <a:prstGeom prst="rect">
            <a:avLst/>
          </a:prstGeom>
        </p:spPr>
        <p:txBody>
          <a:bodyPr lIns="0" tIns="0" rIns="0" bIns="0" rtlCol="0" anchor="t">
            <a:spAutoFit/>
          </a:bodyPr>
          <a:lstStyle/>
          <a:p>
            <a:pPr algn="l">
              <a:lnSpc>
                <a:spcPts val="8000"/>
              </a:lnSpc>
            </a:pPr>
            <a:r>
              <a:rPr lang="en-US" sz="6400" spc="127" dirty="0">
                <a:solidFill>
                  <a:srgbClr val="967A65"/>
                </a:solidFill>
                <a:latin typeface="Josefin Sans"/>
              </a:rPr>
              <a:t>RO Rebate Program Overview</a:t>
            </a:r>
          </a:p>
        </p:txBody>
      </p:sp>
      <p:sp>
        <p:nvSpPr>
          <p:cNvPr id="10" name="TextBox 4">
            <a:extLst>
              <a:ext uri="{FF2B5EF4-FFF2-40B4-BE49-F238E27FC236}">
                <a16:creationId xmlns:a16="http://schemas.microsoft.com/office/drawing/2014/main" id="{48B8F42A-345A-FA82-960F-15E1DCC4E21C}"/>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RO Rebate Program Overview</a:t>
            </a:r>
          </a:p>
        </p:txBody>
      </p:sp>
      <p:pic>
        <p:nvPicPr>
          <p:cNvPr id="1026" name="Picture 2" descr="Main water pipes">
            <a:extLst>
              <a:ext uri="{FF2B5EF4-FFF2-40B4-BE49-F238E27FC236}">
                <a16:creationId xmlns:a16="http://schemas.microsoft.com/office/drawing/2014/main" id="{B273DB43-6B25-486D-DA77-219B7EBF13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57327"/>
            <a:ext cx="10792009" cy="7644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824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5E2B66B-0D09-CFFF-3E15-E8668C7F4C8C}"/>
              </a:ext>
            </a:extLst>
          </p:cNvPr>
          <p:cNvGrpSpPr/>
          <p:nvPr/>
        </p:nvGrpSpPr>
        <p:grpSpPr>
          <a:xfrm>
            <a:off x="667632" y="716484"/>
            <a:ext cx="1955829" cy="1955829"/>
            <a:chOff x="7716654" y="5412423"/>
            <a:chExt cx="1426719" cy="1426719"/>
          </a:xfrm>
        </p:grpSpPr>
        <p:pic>
          <p:nvPicPr>
            <p:cNvPr id="12" name="Picture 10">
              <a:extLst>
                <a:ext uri="{FF2B5EF4-FFF2-40B4-BE49-F238E27FC236}">
                  <a16:creationId xmlns:a16="http://schemas.microsoft.com/office/drawing/2014/main" id="{41B02738-F9FA-6E0D-C70C-CFFB372A04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16654" y="5412423"/>
              <a:ext cx="1426719" cy="1426719"/>
            </a:xfrm>
            <a:prstGeom prst="rect">
              <a:avLst/>
            </a:prstGeom>
          </p:spPr>
        </p:pic>
        <p:pic>
          <p:nvPicPr>
            <p:cNvPr id="13" name="Picture 12">
              <a:extLst>
                <a:ext uri="{FF2B5EF4-FFF2-40B4-BE49-F238E27FC236}">
                  <a16:creationId xmlns:a16="http://schemas.microsoft.com/office/drawing/2014/main" id="{F991C33B-1DDA-EF34-F522-7F2D4F7FA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02970" y="5543415"/>
              <a:ext cx="1054086" cy="1164736"/>
            </a:xfrm>
            <a:prstGeom prst="rect">
              <a:avLst/>
            </a:prstGeom>
          </p:spPr>
        </p:pic>
      </p:grpSp>
      <p:pic>
        <p:nvPicPr>
          <p:cNvPr id="4" name="Picture 2">
            <a:extLst>
              <a:ext uri="{FF2B5EF4-FFF2-40B4-BE49-F238E27FC236}">
                <a16:creationId xmlns:a16="http://schemas.microsoft.com/office/drawing/2014/main" id="{35AE74C9-1C77-1569-61ED-18D68143DB11}"/>
              </a:ext>
            </a:extLst>
          </p:cNvPr>
          <p:cNvPicPr>
            <a:picLocks noChangeAspect="1"/>
          </p:cNvPicPr>
          <p:nvPr/>
        </p:nvPicPr>
        <p:blipFill>
          <a:blip r:embed="rId7"/>
          <a:srcRect r="66701"/>
          <a:stretch>
            <a:fillRect/>
          </a:stretch>
        </p:blipFill>
        <p:spPr>
          <a:xfrm>
            <a:off x="16955226" y="8954123"/>
            <a:ext cx="967098" cy="966495"/>
          </a:xfrm>
          <a:prstGeom prst="rect">
            <a:avLst/>
          </a:prstGeom>
        </p:spPr>
      </p:pic>
      <p:sp>
        <p:nvSpPr>
          <p:cNvPr id="9" name="TextBox 9">
            <a:extLst>
              <a:ext uri="{FF2B5EF4-FFF2-40B4-BE49-F238E27FC236}">
                <a16:creationId xmlns:a16="http://schemas.microsoft.com/office/drawing/2014/main" id="{D3C69FC5-671D-FDF5-BD15-4F7457D25398}"/>
              </a:ext>
            </a:extLst>
          </p:cNvPr>
          <p:cNvSpPr txBox="1"/>
          <p:nvPr/>
        </p:nvSpPr>
        <p:spPr>
          <a:xfrm>
            <a:off x="2880641" y="971550"/>
            <a:ext cx="14868063" cy="1015663"/>
          </a:xfrm>
          <a:prstGeom prst="rect">
            <a:avLst/>
          </a:prstGeom>
        </p:spPr>
        <p:txBody>
          <a:bodyPr lIns="0" tIns="0" rIns="0" bIns="0" rtlCol="0" anchor="t">
            <a:spAutoFit/>
          </a:bodyPr>
          <a:lstStyle/>
          <a:p>
            <a:pPr algn="l">
              <a:lnSpc>
                <a:spcPts val="8000"/>
              </a:lnSpc>
            </a:pPr>
            <a:r>
              <a:rPr lang="en-US" sz="6400" spc="127" dirty="0">
                <a:solidFill>
                  <a:srgbClr val="967A65"/>
                </a:solidFill>
                <a:latin typeface="Josefin Sans"/>
              </a:rPr>
              <a:t>RO Rebate Program Overview</a:t>
            </a:r>
          </a:p>
        </p:txBody>
      </p:sp>
      <p:sp>
        <p:nvSpPr>
          <p:cNvPr id="10" name="TextBox 4">
            <a:extLst>
              <a:ext uri="{FF2B5EF4-FFF2-40B4-BE49-F238E27FC236}">
                <a16:creationId xmlns:a16="http://schemas.microsoft.com/office/drawing/2014/main" id="{48B8F42A-345A-FA82-960F-15E1DCC4E21C}"/>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RO Rebate Program Overview</a:t>
            </a:r>
          </a:p>
        </p:txBody>
      </p:sp>
      <p:sp>
        <p:nvSpPr>
          <p:cNvPr id="15" name="TextBox 14">
            <a:extLst>
              <a:ext uri="{FF2B5EF4-FFF2-40B4-BE49-F238E27FC236}">
                <a16:creationId xmlns:a16="http://schemas.microsoft.com/office/drawing/2014/main" id="{3C997880-7D42-E3CD-844B-476504C064D8}"/>
              </a:ext>
            </a:extLst>
          </p:cNvPr>
          <p:cNvSpPr txBox="1"/>
          <p:nvPr/>
        </p:nvSpPr>
        <p:spPr>
          <a:xfrm>
            <a:off x="1615420" y="3814932"/>
            <a:ext cx="14868062" cy="4279120"/>
          </a:xfrm>
          <a:prstGeom prst="rect">
            <a:avLst/>
          </a:prstGeom>
          <a:noFill/>
        </p:spPr>
        <p:txBody>
          <a:bodyPr wrap="square">
            <a:spAutoFit/>
          </a:bodyPr>
          <a:lstStyle/>
          <a:p>
            <a:r>
              <a:rPr lang="en-US" sz="3401" dirty="0">
                <a:latin typeface="Arial" panose="020B0604020202020204" pitchFamily="34" charset="0"/>
                <a:cs typeface="Arial" panose="020B0604020202020204" pitchFamily="34" charset="0"/>
              </a:rPr>
              <a:t>Who’s Eligible?</a:t>
            </a:r>
          </a:p>
          <a:p>
            <a:endParaRPr lang="en-US" sz="3401" dirty="0">
              <a:latin typeface="Arial" panose="020B0604020202020204" pitchFamily="34" charset="0"/>
              <a:cs typeface="Arial" panose="020B0604020202020204" pitchFamily="34" charset="0"/>
            </a:endParaRPr>
          </a:p>
          <a:p>
            <a:pPr marL="514350" indent="-514350">
              <a:buAutoNum type="arabicPeriod"/>
            </a:pPr>
            <a:r>
              <a:rPr lang="en-US" sz="3401" dirty="0">
                <a:latin typeface="Arial" panose="020B0604020202020204" pitchFamily="34" charset="0"/>
                <a:cs typeface="Arial" panose="020B0604020202020204" pitchFamily="34" charset="0"/>
              </a:rPr>
              <a:t>This program is open to anyone with a private well. </a:t>
            </a:r>
          </a:p>
          <a:p>
            <a:pPr marL="514350" indent="-514350">
              <a:buAutoNum type="arabicPeriod"/>
            </a:pPr>
            <a:r>
              <a:rPr lang="en-US" sz="3401" dirty="0">
                <a:latin typeface="Arial" panose="020B0604020202020204" pitchFamily="34" charset="0"/>
                <a:cs typeface="Arial" panose="020B0604020202020204" pitchFamily="34" charset="0"/>
              </a:rPr>
              <a:t>The private well must be registered.</a:t>
            </a:r>
          </a:p>
          <a:p>
            <a:pPr marL="514350" indent="-514350">
              <a:buAutoNum type="arabicPeriod"/>
            </a:pPr>
            <a:r>
              <a:rPr lang="en-US" sz="3401" dirty="0">
                <a:latin typeface="Arial" panose="020B0604020202020204" pitchFamily="34" charset="0"/>
                <a:cs typeface="Arial" panose="020B0604020202020204" pitchFamily="34" charset="0"/>
              </a:rPr>
              <a:t>Applicants will need to submit water quality data from the State laboratory, with testing results dated no earlier than January 1, 2022. </a:t>
            </a:r>
          </a:p>
          <a:p>
            <a:pPr marL="514350" indent="-514350">
              <a:buAutoNum type="arabicPeriod"/>
            </a:pPr>
            <a:r>
              <a:rPr lang="en-US" sz="3401" dirty="0">
                <a:latin typeface="Arial" panose="020B0604020202020204" pitchFamily="34" charset="0"/>
                <a:cs typeface="Arial" panose="020B0604020202020204" pitchFamily="34" charset="0"/>
              </a:rPr>
              <a:t>Only wells with samples above 10 ppm nitrate will be eligible for this program.</a:t>
            </a:r>
          </a:p>
        </p:txBody>
      </p:sp>
      <p:sp>
        <p:nvSpPr>
          <p:cNvPr id="16" name="TextBox 15">
            <a:extLst>
              <a:ext uri="{FF2B5EF4-FFF2-40B4-BE49-F238E27FC236}">
                <a16:creationId xmlns:a16="http://schemas.microsoft.com/office/drawing/2014/main" id="{6157A60A-B796-AB30-BFE6-D5286E69CC81}"/>
              </a:ext>
            </a:extLst>
          </p:cNvPr>
          <p:cNvSpPr txBox="1"/>
          <p:nvPr/>
        </p:nvSpPr>
        <p:spPr>
          <a:xfrm>
            <a:off x="3886200" y="2360472"/>
            <a:ext cx="13072570" cy="1139030"/>
          </a:xfrm>
          <a:prstGeom prst="rect">
            <a:avLst/>
          </a:prstGeom>
          <a:noFill/>
        </p:spPr>
        <p:txBody>
          <a:bodyPr wrap="square">
            <a:spAutoFit/>
          </a:bodyPr>
          <a:lstStyle/>
          <a:p>
            <a:r>
              <a:rPr lang="en-US" sz="3401" dirty="0">
                <a:latin typeface="Arial" panose="020B0604020202020204" pitchFamily="34" charset="0"/>
                <a:cs typeface="Arial" panose="020B0604020202020204" pitchFamily="34" charset="0"/>
              </a:rPr>
              <a:t>Application Opens: January 1, 2023</a:t>
            </a:r>
          </a:p>
          <a:p>
            <a:r>
              <a:rPr lang="en-US" sz="3401" dirty="0">
                <a:latin typeface="Arial" panose="020B0604020202020204" pitchFamily="34" charset="0"/>
                <a:cs typeface="Arial" panose="020B0604020202020204" pitchFamily="34" charset="0"/>
              </a:rPr>
              <a:t>Application Closes: June 24, 2024</a:t>
            </a:r>
          </a:p>
        </p:txBody>
      </p:sp>
    </p:spTree>
    <p:extLst>
      <p:ext uri="{BB962C8B-B14F-4D97-AF65-F5344CB8AC3E}">
        <p14:creationId xmlns:p14="http://schemas.microsoft.com/office/powerpoint/2010/main" val="3865847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5E2B66B-0D09-CFFF-3E15-E8668C7F4C8C}"/>
              </a:ext>
            </a:extLst>
          </p:cNvPr>
          <p:cNvGrpSpPr/>
          <p:nvPr/>
        </p:nvGrpSpPr>
        <p:grpSpPr>
          <a:xfrm>
            <a:off x="667632" y="716484"/>
            <a:ext cx="1955829" cy="1955829"/>
            <a:chOff x="7716654" y="5412423"/>
            <a:chExt cx="1426719" cy="1426719"/>
          </a:xfrm>
        </p:grpSpPr>
        <p:pic>
          <p:nvPicPr>
            <p:cNvPr id="12" name="Picture 10">
              <a:extLst>
                <a:ext uri="{FF2B5EF4-FFF2-40B4-BE49-F238E27FC236}">
                  <a16:creationId xmlns:a16="http://schemas.microsoft.com/office/drawing/2014/main" id="{41B02738-F9FA-6E0D-C70C-CFFB372A04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16654" y="5412423"/>
              <a:ext cx="1426719" cy="1426719"/>
            </a:xfrm>
            <a:prstGeom prst="rect">
              <a:avLst/>
            </a:prstGeom>
          </p:spPr>
        </p:pic>
        <p:pic>
          <p:nvPicPr>
            <p:cNvPr id="13" name="Picture 12">
              <a:extLst>
                <a:ext uri="{FF2B5EF4-FFF2-40B4-BE49-F238E27FC236}">
                  <a16:creationId xmlns:a16="http://schemas.microsoft.com/office/drawing/2014/main" id="{F991C33B-1DDA-EF34-F522-7F2D4F7FA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02970" y="5543415"/>
              <a:ext cx="1054086" cy="1164736"/>
            </a:xfrm>
            <a:prstGeom prst="rect">
              <a:avLst/>
            </a:prstGeom>
          </p:spPr>
        </p:pic>
      </p:grpSp>
      <p:pic>
        <p:nvPicPr>
          <p:cNvPr id="4" name="Picture 2">
            <a:extLst>
              <a:ext uri="{FF2B5EF4-FFF2-40B4-BE49-F238E27FC236}">
                <a16:creationId xmlns:a16="http://schemas.microsoft.com/office/drawing/2014/main" id="{35AE74C9-1C77-1569-61ED-18D68143DB11}"/>
              </a:ext>
            </a:extLst>
          </p:cNvPr>
          <p:cNvPicPr>
            <a:picLocks noChangeAspect="1"/>
          </p:cNvPicPr>
          <p:nvPr/>
        </p:nvPicPr>
        <p:blipFill>
          <a:blip r:embed="rId7"/>
          <a:srcRect r="66701"/>
          <a:stretch>
            <a:fillRect/>
          </a:stretch>
        </p:blipFill>
        <p:spPr>
          <a:xfrm>
            <a:off x="16955226" y="8954123"/>
            <a:ext cx="967098" cy="966495"/>
          </a:xfrm>
          <a:prstGeom prst="rect">
            <a:avLst/>
          </a:prstGeom>
        </p:spPr>
      </p:pic>
      <p:sp>
        <p:nvSpPr>
          <p:cNvPr id="9" name="TextBox 9">
            <a:extLst>
              <a:ext uri="{FF2B5EF4-FFF2-40B4-BE49-F238E27FC236}">
                <a16:creationId xmlns:a16="http://schemas.microsoft.com/office/drawing/2014/main" id="{D3C69FC5-671D-FDF5-BD15-4F7457D25398}"/>
              </a:ext>
            </a:extLst>
          </p:cNvPr>
          <p:cNvSpPr txBox="1"/>
          <p:nvPr/>
        </p:nvSpPr>
        <p:spPr>
          <a:xfrm>
            <a:off x="2880641" y="971550"/>
            <a:ext cx="14868063" cy="1015663"/>
          </a:xfrm>
          <a:prstGeom prst="rect">
            <a:avLst/>
          </a:prstGeom>
        </p:spPr>
        <p:txBody>
          <a:bodyPr lIns="0" tIns="0" rIns="0" bIns="0" rtlCol="0" anchor="t">
            <a:spAutoFit/>
          </a:bodyPr>
          <a:lstStyle/>
          <a:p>
            <a:pPr algn="l">
              <a:lnSpc>
                <a:spcPts val="8000"/>
              </a:lnSpc>
            </a:pPr>
            <a:r>
              <a:rPr lang="en-US" sz="6400" spc="127" dirty="0">
                <a:solidFill>
                  <a:srgbClr val="967A65"/>
                </a:solidFill>
                <a:latin typeface="Josefin Sans"/>
              </a:rPr>
              <a:t>RO Rebate Program Overview</a:t>
            </a:r>
          </a:p>
        </p:txBody>
      </p:sp>
      <p:sp>
        <p:nvSpPr>
          <p:cNvPr id="10" name="TextBox 4">
            <a:extLst>
              <a:ext uri="{FF2B5EF4-FFF2-40B4-BE49-F238E27FC236}">
                <a16:creationId xmlns:a16="http://schemas.microsoft.com/office/drawing/2014/main" id="{48B8F42A-345A-FA82-960F-15E1DCC4E21C}"/>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RO Rebate Program Overview</a:t>
            </a:r>
          </a:p>
        </p:txBody>
      </p:sp>
      <p:pic>
        <p:nvPicPr>
          <p:cNvPr id="3" name="Picture 2" descr="Diagram, text&#10;&#10;Description automatically generated">
            <a:extLst>
              <a:ext uri="{FF2B5EF4-FFF2-40B4-BE49-F238E27FC236}">
                <a16:creationId xmlns:a16="http://schemas.microsoft.com/office/drawing/2014/main" id="{54B5C8F7-97E2-A47A-0F84-00AF084A61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6375" y="0"/>
            <a:ext cx="7715250" cy="10287000"/>
          </a:xfrm>
          <a:prstGeom prst="rect">
            <a:avLst/>
          </a:prstGeom>
        </p:spPr>
      </p:pic>
    </p:spTree>
    <p:extLst>
      <p:ext uri="{BB962C8B-B14F-4D97-AF65-F5344CB8AC3E}">
        <p14:creationId xmlns:p14="http://schemas.microsoft.com/office/powerpoint/2010/main" val="1284464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5E2B66B-0D09-CFFF-3E15-E8668C7F4C8C}"/>
              </a:ext>
            </a:extLst>
          </p:cNvPr>
          <p:cNvGrpSpPr/>
          <p:nvPr/>
        </p:nvGrpSpPr>
        <p:grpSpPr>
          <a:xfrm>
            <a:off x="667632" y="716484"/>
            <a:ext cx="1955829" cy="1955829"/>
            <a:chOff x="7716654" y="5412423"/>
            <a:chExt cx="1426719" cy="1426719"/>
          </a:xfrm>
        </p:grpSpPr>
        <p:pic>
          <p:nvPicPr>
            <p:cNvPr id="12" name="Picture 10">
              <a:extLst>
                <a:ext uri="{FF2B5EF4-FFF2-40B4-BE49-F238E27FC236}">
                  <a16:creationId xmlns:a16="http://schemas.microsoft.com/office/drawing/2014/main" id="{41B02738-F9FA-6E0D-C70C-CFFB372A04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16654" y="5412423"/>
              <a:ext cx="1426719" cy="1426719"/>
            </a:xfrm>
            <a:prstGeom prst="rect">
              <a:avLst/>
            </a:prstGeom>
          </p:spPr>
        </p:pic>
        <p:pic>
          <p:nvPicPr>
            <p:cNvPr id="13" name="Picture 12">
              <a:extLst>
                <a:ext uri="{FF2B5EF4-FFF2-40B4-BE49-F238E27FC236}">
                  <a16:creationId xmlns:a16="http://schemas.microsoft.com/office/drawing/2014/main" id="{F991C33B-1DDA-EF34-F522-7F2D4F7FA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02970" y="5543415"/>
              <a:ext cx="1054086" cy="1164736"/>
            </a:xfrm>
            <a:prstGeom prst="rect">
              <a:avLst/>
            </a:prstGeom>
          </p:spPr>
        </p:pic>
      </p:grpSp>
      <p:pic>
        <p:nvPicPr>
          <p:cNvPr id="4" name="Picture 2">
            <a:extLst>
              <a:ext uri="{FF2B5EF4-FFF2-40B4-BE49-F238E27FC236}">
                <a16:creationId xmlns:a16="http://schemas.microsoft.com/office/drawing/2014/main" id="{35AE74C9-1C77-1569-61ED-18D68143DB11}"/>
              </a:ext>
            </a:extLst>
          </p:cNvPr>
          <p:cNvPicPr>
            <a:picLocks noChangeAspect="1"/>
          </p:cNvPicPr>
          <p:nvPr/>
        </p:nvPicPr>
        <p:blipFill>
          <a:blip r:embed="rId7"/>
          <a:srcRect r="66701"/>
          <a:stretch>
            <a:fillRect/>
          </a:stretch>
        </p:blipFill>
        <p:spPr>
          <a:xfrm>
            <a:off x="16955226" y="8954123"/>
            <a:ext cx="967098" cy="966495"/>
          </a:xfrm>
          <a:prstGeom prst="rect">
            <a:avLst/>
          </a:prstGeom>
        </p:spPr>
      </p:pic>
      <p:sp>
        <p:nvSpPr>
          <p:cNvPr id="9" name="TextBox 9">
            <a:extLst>
              <a:ext uri="{FF2B5EF4-FFF2-40B4-BE49-F238E27FC236}">
                <a16:creationId xmlns:a16="http://schemas.microsoft.com/office/drawing/2014/main" id="{D3C69FC5-671D-FDF5-BD15-4F7457D25398}"/>
              </a:ext>
            </a:extLst>
          </p:cNvPr>
          <p:cNvSpPr txBox="1"/>
          <p:nvPr/>
        </p:nvSpPr>
        <p:spPr>
          <a:xfrm>
            <a:off x="2880641" y="971550"/>
            <a:ext cx="14868063" cy="1015663"/>
          </a:xfrm>
          <a:prstGeom prst="rect">
            <a:avLst/>
          </a:prstGeom>
        </p:spPr>
        <p:txBody>
          <a:bodyPr lIns="0" tIns="0" rIns="0" bIns="0" rtlCol="0" anchor="t">
            <a:spAutoFit/>
          </a:bodyPr>
          <a:lstStyle/>
          <a:p>
            <a:pPr algn="l">
              <a:lnSpc>
                <a:spcPts val="8000"/>
              </a:lnSpc>
            </a:pPr>
            <a:r>
              <a:rPr lang="en-US" sz="6400" spc="127" dirty="0">
                <a:solidFill>
                  <a:srgbClr val="967A65"/>
                </a:solidFill>
                <a:latin typeface="Josefin Sans"/>
              </a:rPr>
              <a:t>RO Rebate Program Overview</a:t>
            </a:r>
          </a:p>
        </p:txBody>
      </p:sp>
      <p:sp>
        <p:nvSpPr>
          <p:cNvPr id="10" name="TextBox 4">
            <a:extLst>
              <a:ext uri="{FF2B5EF4-FFF2-40B4-BE49-F238E27FC236}">
                <a16:creationId xmlns:a16="http://schemas.microsoft.com/office/drawing/2014/main" id="{48B8F42A-345A-FA82-960F-15E1DCC4E21C}"/>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RO Rebate Program Overview</a:t>
            </a:r>
          </a:p>
        </p:txBody>
      </p:sp>
      <p:sp>
        <p:nvSpPr>
          <p:cNvPr id="15" name="TextBox 14">
            <a:extLst>
              <a:ext uri="{FF2B5EF4-FFF2-40B4-BE49-F238E27FC236}">
                <a16:creationId xmlns:a16="http://schemas.microsoft.com/office/drawing/2014/main" id="{3C997880-7D42-E3CD-844B-476504C064D8}"/>
              </a:ext>
            </a:extLst>
          </p:cNvPr>
          <p:cNvSpPr txBox="1"/>
          <p:nvPr/>
        </p:nvSpPr>
        <p:spPr>
          <a:xfrm>
            <a:off x="1615420" y="3814932"/>
            <a:ext cx="16306904" cy="3232423"/>
          </a:xfrm>
          <a:prstGeom prst="rect">
            <a:avLst/>
          </a:prstGeom>
          <a:noFill/>
        </p:spPr>
        <p:txBody>
          <a:bodyPr wrap="square">
            <a:spAutoFit/>
          </a:bodyPr>
          <a:lstStyle/>
          <a:p>
            <a:r>
              <a:rPr lang="en-US" sz="3401" dirty="0">
                <a:latin typeface="Arial" panose="020B0604020202020204" pitchFamily="34" charset="0"/>
                <a:cs typeface="Arial" panose="020B0604020202020204" pitchFamily="34" charset="0"/>
              </a:rPr>
              <a:t>How to Apply</a:t>
            </a:r>
          </a:p>
          <a:p>
            <a:endParaRPr lang="en-US" sz="3401" dirty="0">
              <a:latin typeface="Arial" panose="020B0604020202020204" pitchFamily="34" charset="0"/>
              <a:cs typeface="Arial" panose="020B0604020202020204" pitchFamily="34" charset="0"/>
            </a:endParaRPr>
          </a:p>
          <a:p>
            <a:pPr marL="514350" indent="-514350">
              <a:buAutoNum type="arabicPeriod"/>
            </a:pPr>
            <a:r>
              <a:rPr lang="en-US" sz="3401" dirty="0">
                <a:latin typeface="Arial" panose="020B0604020202020204" pitchFamily="34" charset="0"/>
                <a:cs typeface="Arial" panose="020B0604020202020204" pitchFamily="34" charset="0"/>
              </a:rPr>
              <a:t>Test your well water with the State laboratory.  </a:t>
            </a:r>
          </a:p>
          <a:p>
            <a:pPr marL="514350" indent="-514350">
              <a:buAutoNum type="arabicPeriod"/>
            </a:pPr>
            <a:r>
              <a:rPr lang="en-US" sz="3401" dirty="0">
                <a:latin typeface="Arial" panose="020B0604020202020204" pitchFamily="34" charset="0"/>
                <a:cs typeface="Arial" panose="020B0604020202020204" pitchFamily="34" charset="0"/>
              </a:rPr>
              <a:t>If your nitrate concentration is higher than 10ppm, go to </a:t>
            </a:r>
            <a:r>
              <a:rPr lang="en-US" sz="3401" dirty="0">
                <a:latin typeface="Arial" panose="020B0604020202020204" pitchFamily="34" charset="0"/>
                <a:cs typeface="Arial" panose="020B0604020202020204" pitchFamily="34" charset="0"/>
                <a:hlinkClick r:id="rId8"/>
              </a:rPr>
              <a:t>https://go.unl.edu/reapplication</a:t>
            </a:r>
            <a:r>
              <a:rPr lang="en-US" sz="3401" dirty="0">
                <a:latin typeface="Arial" panose="020B0604020202020204" pitchFamily="34" charset="0"/>
                <a:cs typeface="Arial" panose="020B0604020202020204" pitchFamily="34" charset="0"/>
              </a:rPr>
              <a:t>.</a:t>
            </a:r>
          </a:p>
          <a:p>
            <a:pPr marL="514350" indent="-514350">
              <a:buAutoNum type="arabicPeriod"/>
            </a:pPr>
            <a:r>
              <a:rPr lang="en-US" sz="3401" dirty="0">
                <a:latin typeface="Arial" panose="020B0604020202020204" pitchFamily="34" charset="0"/>
                <a:cs typeface="Arial" panose="020B0604020202020204" pitchFamily="34" charset="0"/>
              </a:rPr>
              <a:t>Mail or email your application to NDEE.PrivateWellRORebate@nebraska.gov</a:t>
            </a:r>
          </a:p>
        </p:txBody>
      </p:sp>
      <p:pic>
        <p:nvPicPr>
          <p:cNvPr id="8" name="Picture 7" descr="Diagram, text&#10;&#10;Description automatically generated">
            <a:extLst>
              <a:ext uri="{FF2B5EF4-FFF2-40B4-BE49-F238E27FC236}">
                <a16:creationId xmlns:a16="http://schemas.microsoft.com/office/drawing/2014/main" id="{E6898358-C97A-DADD-0FCC-4FD7F911AEDE}"/>
              </a:ext>
            </a:extLst>
          </p:cNvPr>
          <p:cNvPicPr>
            <a:picLocks noChangeAspect="1"/>
          </p:cNvPicPr>
          <p:nvPr/>
        </p:nvPicPr>
        <p:blipFill rotWithShape="1">
          <a:blip r:embed="rId9">
            <a:extLst>
              <a:ext uri="{28A0092B-C50C-407E-A947-70E740481C1C}">
                <a14:useLocalDpi xmlns:a14="http://schemas.microsoft.com/office/drawing/2010/main" val="0"/>
              </a:ext>
            </a:extLst>
          </a:blip>
          <a:srcRect l="53951" t="68508" b="24074"/>
          <a:stretch/>
        </p:blipFill>
        <p:spPr>
          <a:xfrm>
            <a:off x="1451733" y="7415856"/>
            <a:ext cx="10279219" cy="2207974"/>
          </a:xfrm>
          <a:prstGeom prst="rect">
            <a:avLst/>
          </a:prstGeom>
        </p:spPr>
      </p:pic>
    </p:spTree>
    <p:extLst>
      <p:ext uri="{BB962C8B-B14F-4D97-AF65-F5344CB8AC3E}">
        <p14:creationId xmlns:p14="http://schemas.microsoft.com/office/powerpoint/2010/main" val="2010386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5E2B66B-0D09-CFFF-3E15-E8668C7F4C8C}"/>
              </a:ext>
            </a:extLst>
          </p:cNvPr>
          <p:cNvGrpSpPr/>
          <p:nvPr/>
        </p:nvGrpSpPr>
        <p:grpSpPr>
          <a:xfrm>
            <a:off x="667632" y="716484"/>
            <a:ext cx="1955829" cy="1955829"/>
            <a:chOff x="7716654" y="5412423"/>
            <a:chExt cx="1426719" cy="1426719"/>
          </a:xfrm>
        </p:grpSpPr>
        <p:pic>
          <p:nvPicPr>
            <p:cNvPr id="12" name="Picture 10">
              <a:extLst>
                <a:ext uri="{FF2B5EF4-FFF2-40B4-BE49-F238E27FC236}">
                  <a16:creationId xmlns:a16="http://schemas.microsoft.com/office/drawing/2014/main" id="{41B02738-F9FA-6E0D-C70C-CFFB372A04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16654" y="5412423"/>
              <a:ext cx="1426719" cy="1426719"/>
            </a:xfrm>
            <a:prstGeom prst="rect">
              <a:avLst/>
            </a:prstGeom>
          </p:spPr>
        </p:pic>
        <p:pic>
          <p:nvPicPr>
            <p:cNvPr id="13" name="Picture 12">
              <a:extLst>
                <a:ext uri="{FF2B5EF4-FFF2-40B4-BE49-F238E27FC236}">
                  <a16:creationId xmlns:a16="http://schemas.microsoft.com/office/drawing/2014/main" id="{F991C33B-1DDA-EF34-F522-7F2D4F7FA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02970" y="5543415"/>
              <a:ext cx="1054086" cy="1164736"/>
            </a:xfrm>
            <a:prstGeom prst="rect">
              <a:avLst/>
            </a:prstGeom>
          </p:spPr>
        </p:pic>
      </p:grpSp>
      <p:pic>
        <p:nvPicPr>
          <p:cNvPr id="4" name="Picture 2">
            <a:extLst>
              <a:ext uri="{FF2B5EF4-FFF2-40B4-BE49-F238E27FC236}">
                <a16:creationId xmlns:a16="http://schemas.microsoft.com/office/drawing/2014/main" id="{35AE74C9-1C77-1569-61ED-18D68143DB11}"/>
              </a:ext>
            </a:extLst>
          </p:cNvPr>
          <p:cNvPicPr>
            <a:picLocks noChangeAspect="1"/>
          </p:cNvPicPr>
          <p:nvPr/>
        </p:nvPicPr>
        <p:blipFill>
          <a:blip r:embed="rId7"/>
          <a:srcRect r="66701"/>
          <a:stretch>
            <a:fillRect/>
          </a:stretch>
        </p:blipFill>
        <p:spPr>
          <a:xfrm>
            <a:off x="16955226" y="8954123"/>
            <a:ext cx="967098" cy="966495"/>
          </a:xfrm>
          <a:prstGeom prst="rect">
            <a:avLst/>
          </a:prstGeom>
        </p:spPr>
      </p:pic>
      <p:sp>
        <p:nvSpPr>
          <p:cNvPr id="9" name="TextBox 9">
            <a:extLst>
              <a:ext uri="{FF2B5EF4-FFF2-40B4-BE49-F238E27FC236}">
                <a16:creationId xmlns:a16="http://schemas.microsoft.com/office/drawing/2014/main" id="{D3C69FC5-671D-FDF5-BD15-4F7457D25398}"/>
              </a:ext>
            </a:extLst>
          </p:cNvPr>
          <p:cNvSpPr txBox="1"/>
          <p:nvPr/>
        </p:nvSpPr>
        <p:spPr>
          <a:xfrm>
            <a:off x="2880641" y="971550"/>
            <a:ext cx="14868063" cy="1015663"/>
          </a:xfrm>
          <a:prstGeom prst="rect">
            <a:avLst/>
          </a:prstGeom>
        </p:spPr>
        <p:txBody>
          <a:bodyPr lIns="0" tIns="0" rIns="0" bIns="0" rtlCol="0" anchor="t">
            <a:spAutoFit/>
          </a:bodyPr>
          <a:lstStyle/>
          <a:p>
            <a:pPr algn="l">
              <a:lnSpc>
                <a:spcPts val="8000"/>
              </a:lnSpc>
            </a:pPr>
            <a:r>
              <a:rPr lang="en-US" sz="6400" spc="127" dirty="0">
                <a:solidFill>
                  <a:srgbClr val="967A65"/>
                </a:solidFill>
                <a:latin typeface="Josefin Sans"/>
              </a:rPr>
              <a:t>RO Rebate Program Overview</a:t>
            </a:r>
          </a:p>
        </p:txBody>
      </p:sp>
      <p:sp>
        <p:nvSpPr>
          <p:cNvPr id="10" name="TextBox 4">
            <a:extLst>
              <a:ext uri="{FF2B5EF4-FFF2-40B4-BE49-F238E27FC236}">
                <a16:creationId xmlns:a16="http://schemas.microsoft.com/office/drawing/2014/main" id="{48B8F42A-345A-FA82-960F-15E1DCC4E21C}"/>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RO Rebate Program Overview</a:t>
            </a:r>
          </a:p>
        </p:txBody>
      </p:sp>
      <p:sp>
        <p:nvSpPr>
          <p:cNvPr id="15" name="TextBox 14">
            <a:extLst>
              <a:ext uri="{FF2B5EF4-FFF2-40B4-BE49-F238E27FC236}">
                <a16:creationId xmlns:a16="http://schemas.microsoft.com/office/drawing/2014/main" id="{3C997880-7D42-E3CD-844B-476504C064D8}"/>
              </a:ext>
            </a:extLst>
          </p:cNvPr>
          <p:cNvSpPr txBox="1"/>
          <p:nvPr/>
        </p:nvSpPr>
        <p:spPr>
          <a:xfrm>
            <a:off x="1615420" y="3814932"/>
            <a:ext cx="16306904" cy="1139030"/>
          </a:xfrm>
          <a:prstGeom prst="rect">
            <a:avLst/>
          </a:prstGeom>
          <a:noFill/>
        </p:spPr>
        <p:txBody>
          <a:bodyPr wrap="square">
            <a:spAutoFit/>
          </a:bodyPr>
          <a:lstStyle/>
          <a:p>
            <a:r>
              <a:rPr lang="en-US" sz="3401" dirty="0">
                <a:latin typeface="Arial" panose="020B0604020202020204" pitchFamily="34" charset="0"/>
                <a:cs typeface="Arial" panose="020B0604020202020204" pitchFamily="34" charset="0"/>
              </a:rPr>
              <a:t>Check Your Well Registration</a:t>
            </a:r>
          </a:p>
          <a:p>
            <a:endParaRPr lang="en-US" sz="3401" dirty="0">
              <a:latin typeface="Arial" panose="020B0604020202020204" pitchFamily="34" charset="0"/>
              <a:cs typeface="Arial" panose="020B0604020202020204" pitchFamily="34" charset="0"/>
            </a:endParaRPr>
          </a:p>
        </p:txBody>
      </p:sp>
      <p:pic>
        <p:nvPicPr>
          <p:cNvPr id="2" name="Picture 1" descr="Diagram, text&#10;&#10;Description automatically generated">
            <a:extLst>
              <a:ext uri="{FF2B5EF4-FFF2-40B4-BE49-F238E27FC236}">
                <a16:creationId xmlns:a16="http://schemas.microsoft.com/office/drawing/2014/main" id="{77615D60-A07C-CC29-099E-4B08A22FC77C}"/>
              </a:ext>
            </a:extLst>
          </p:cNvPr>
          <p:cNvPicPr>
            <a:picLocks noChangeAspect="1"/>
          </p:cNvPicPr>
          <p:nvPr/>
        </p:nvPicPr>
        <p:blipFill rotWithShape="1">
          <a:blip r:embed="rId8">
            <a:extLst>
              <a:ext uri="{28A0092B-C50C-407E-A947-70E740481C1C}">
                <a14:useLocalDpi xmlns:a14="http://schemas.microsoft.com/office/drawing/2010/main" val="0"/>
              </a:ext>
            </a:extLst>
          </a:blip>
          <a:srcRect l="54772" t="76451" b="9907"/>
          <a:stretch/>
        </p:blipFill>
        <p:spPr>
          <a:xfrm>
            <a:off x="1295400" y="5143499"/>
            <a:ext cx="10591800" cy="4259743"/>
          </a:xfrm>
          <a:prstGeom prst="rect">
            <a:avLst/>
          </a:prstGeom>
        </p:spPr>
      </p:pic>
    </p:spTree>
    <p:extLst>
      <p:ext uri="{BB962C8B-B14F-4D97-AF65-F5344CB8AC3E}">
        <p14:creationId xmlns:p14="http://schemas.microsoft.com/office/powerpoint/2010/main" val="398815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5E2B66B-0D09-CFFF-3E15-E8668C7F4C8C}"/>
              </a:ext>
            </a:extLst>
          </p:cNvPr>
          <p:cNvGrpSpPr/>
          <p:nvPr/>
        </p:nvGrpSpPr>
        <p:grpSpPr>
          <a:xfrm>
            <a:off x="667632" y="716484"/>
            <a:ext cx="1955829" cy="1955829"/>
            <a:chOff x="7716654" y="5412423"/>
            <a:chExt cx="1426719" cy="1426719"/>
          </a:xfrm>
        </p:grpSpPr>
        <p:pic>
          <p:nvPicPr>
            <p:cNvPr id="12" name="Picture 10">
              <a:extLst>
                <a:ext uri="{FF2B5EF4-FFF2-40B4-BE49-F238E27FC236}">
                  <a16:creationId xmlns:a16="http://schemas.microsoft.com/office/drawing/2014/main" id="{41B02738-F9FA-6E0D-C70C-CFFB372A04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16654" y="5412423"/>
              <a:ext cx="1426719" cy="1426719"/>
            </a:xfrm>
            <a:prstGeom prst="rect">
              <a:avLst/>
            </a:prstGeom>
          </p:spPr>
        </p:pic>
        <p:pic>
          <p:nvPicPr>
            <p:cNvPr id="13" name="Picture 12">
              <a:extLst>
                <a:ext uri="{FF2B5EF4-FFF2-40B4-BE49-F238E27FC236}">
                  <a16:creationId xmlns:a16="http://schemas.microsoft.com/office/drawing/2014/main" id="{F991C33B-1DDA-EF34-F522-7F2D4F7FA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02970" y="5543415"/>
              <a:ext cx="1054086" cy="1164736"/>
            </a:xfrm>
            <a:prstGeom prst="rect">
              <a:avLst/>
            </a:prstGeom>
          </p:spPr>
        </p:pic>
      </p:grpSp>
      <p:pic>
        <p:nvPicPr>
          <p:cNvPr id="4" name="Picture 2">
            <a:extLst>
              <a:ext uri="{FF2B5EF4-FFF2-40B4-BE49-F238E27FC236}">
                <a16:creationId xmlns:a16="http://schemas.microsoft.com/office/drawing/2014/main" id="{35AE74C9-1C77-1569-61ED-18D68143DB11}"/>
              </a:ext>
            </a:extLst>
          </p:cNvPr>
          <p:cNvPicPr>
            <a:picLocks noChangeAspect="1"/>
          </p:cNvPicPr>
          <p:nvPr/>
        </p:nvPicPr>
        <p:blipFill>
          <a:blip r:embed="rId7"/>
          <a:srcRect r="66701"/>
          <a:stretch>
            <a:fillRect/>
          </a:stretch>
        </p:blipFill>
        <p:spPr>
          <a:xfrm>
            <a:off x="16955226" y="8954123"/>
            <a:ext cx="967098" cy="966495"/>
          </a:xfrm>
          <a:prstGeom prst="rect">
            <a:avLst/>
          </a:prstGeom>
        </p:spPr>
      </p:pic>
      <p:sp>
        <p:nvSpPr>
          <p:cNvPr id="9" name="TextBox 9">
            <a:extLst>
              <a:ext uri="{FF2B5EF4-FFF2-40B4-BE49-F238E27FC236}">
                <a16:creationId xmlns:a16="http://schemas.microsoft.com/office/drawing/2014/main" id="{D3C69FC5-671D-FDF5-BD15-4F7457D25398}"/>
              </a:ext>
            </a:extLst>
          </p:cNvPr>
          <p:cNvSpPr txBox="1"/>
          <p:nvPr/>
        </p:nvSpPr>
        <p:spPr>
          <a:xfrm>
            <a:off x="2880641" y="971550"/>
            <a:ext cx="14868063" cy="1015663"/>
          </a:xfrm>
          <a:prstGeom prst="rect">
            <a:avLst/>
          </a:prstGeom>
        </p:spPr>
        <p:txBody>
          <a:bodyPr lIns="0" tIns="0" rIns="0" bIns="0" rtlCol="0" anchor="t">
            <a:spAutoFit/>
          </a:bodyPr>
          <a:lstStyle/>
          <a:p>
            <a:pPr algn="l">
              <a:lnSpc>
                <a:spcPts val="8000"/>
              </a:lnSpc>
            </a:pPr>
            <a:r>
              <a:rPr lang="en-US" sz="6400" spc="127" dirty="0">
                <a:solidFill>
                  <a:srgbClr val="967A65"/>
                </a:solidFill>
                <a:latin typeface="Josefin Sans"/>
              </a:rPr>
              <a:t>RO Rebate Program Overview</a:t>
            </a:r>
          </a:p>
        </p:txBody>
      </p:sp>
      <p:sp>
        <p:nvSpPr>
          <p:cNvPr id="10" name="TextBox 4">
            <a:extLst>
              <a:ext uri="{FF2B5EF4-FFF2-40B4-BE49-F238E27FC236}">
                <a16:creationId xmlns:a16="http://schemas.microsoft.com/office/drawing/2014/main" id="{48B8F42A-345A-FA82-960F-15E1DCC4E21C}"/>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RO Rebate Program Overview</a:t>
            </a:r>
          </a:p>
        </p:txBody>
      </p:sp>
      <p:sp>
        <p:nvSpPr>
          <p:cNvPr id="15" name="TextBox 14">
            <a:extLst>
              <a:ext uri="{FF2B5EF4-FFF2-40B4-BE49-F238E27FC236}">
                <a16:creationId xmlns:a16="http://schemas.microsoft.com/office/drawing/2014/main" id="{3C997880-7D42-E3CD-844B-476504C064D8}"/>
              </a:ext>
            </a:extLst>
          </p:cNvPr>
          <p:cNvSpPr txBox="1"/>
          <p:nvPr/>
        </p:nvSpPr>
        <p:spPr>
          <a:xfrm>
            <a:off x="1615420" y="3814932"/>
            <a:ext cx="16306904" cy="6372514"/>
          </a:xfrm>
          <a:prstGeom prst="rect">
            <a:avLst/>
          </a:prstGeom>
          <a:noFill/>
        </p:spPr>
        <p:txBody>
          <a:bodyPr wrap="square">
            <a:spAutoFit/>
          </a:bodyPr>
          <a:lstStyle/>
          <a:p>
            <a:r>
              <a:rPr lang="en-US" sz="3401" dirty="0">
                <a:latin typeface="Arial" panose="020B0604020202020204" pitchFamily="34" charset="0"/>
                <a:cs typeface="Arial" panose="020B0604020202020204" pitchFamily="34" charset="0"/>
              </a:rPr>
              <a:t>Get a cost estimate from one of the following:</a:t>
            </a:r>
          </a:p>
          <a:p>
            <a:endParaRPr lang="en-US" sz="340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401" dirty="0">
                <a:latin typeface="Arial" panose="020B0604020202020204" pitchFamily="34" charset="0"/>
                <a:cs typeface="Arial" panose="020B0604020202020204" pitchFamily="34" charset="0"/>
              </a:rPr>
              <a:t>Licensed plumber</a:t>
            </a:r>
          </a:p>
          <a:p>
            <a:pPr marL="457200" indent="-457200">
              <a:buFont typeface="Arial" panose="020B0604020202020204" pitchFamily="34" charset="0"/>
              <a:buChar char="•"/>
            </a:pPr>
            <a:r>
              <a:rPr lang="en-US" sz="3401" dirty="0">
                <a:latin typeface="Arial" panose="020B0604020202020204" pitchFamily="34" charset="0"/>
                <a:cs typeface="Arial" panose="020B0604020202020204" pitchFamily="34" charset="0"/>
              </a:rPr>
              <a:t>Entity that has performed at least 5 successful Private Well Reverse Osmosis Small Water Treatment Installations </a:t>
            </a:r>
          </a:p>
          <a:p>
            <a:pPr marL="457200" indent="-457200">
              <a:buFont typeface="Arial" panose="020B0604020202020204" pitchFamily="34" charset="0"/>
              <a:buChar char="•"/>
            </a:pPr>
            <a:endParaRPr lang="en-US" sz="3401" dirty="0">
              <a:latin typeface="Arial" panose="020B0604020202020204" pitchFamily="34" charset="0"/>
              <a:cs typeface="Arial" panose="020B0604020202020204" pitchFamily="34" charset="0"/>
            </a:endParaRPr>
          </a:p>
          <a:p>
            <a:r>
              <a:rPr lang="en-US" sz="3401" dirty="0">
                <a:latin typeface="Arial" panose="020B0604020202020204" pitchFamily="34" charset="0"/>
                <a:cs typeface="Arial" panose="020B0604020202020204" pitchFamily="34" charset="0"/>
              </a:rPr>
              <a:t>This estimate must contain a written clause that states the installer </a:t>
            </a:r>
          </a:p>
          <a:p>
            <a:endParaRPr lang="en-US" sz="3401" dirty="0">
              <a:latin typeface="Arial" panose="020B0604020202020204" pitchFamily="34" charset="0"/>
              <a:cs typeface="Arial" panose="020B0604020202020204" pitchFamily="34" charset="0"/>
            </a:endParaRPr>
          </a:p>
          <a:p>
            <a:r>
              <a:rPr lang="en-US" sz="3401" dirty="0">
                <a:latin typeface="Arial" panose="020B0604020202020204" pitchFamily="34" charset="0"/>
                <a:cs typeface="Arial" panose="020B0604020202020204" pitchFamily="34" charset="0"/>
              </a:rPr>
              <a:t>“will not charge for the installation of the installation unless post-installation testing from the state laboratory has nitrate levels below 10 mg/L”</a:t>
            </a:r>
          </a:p>
          <a:p>
            <a:pPr marL="457200" indent="-457200">
              <a:buFont typeface="Arial" panose="020B0604020202020204" pitchFamily="34" charset="0"/>
              <a:buChar char="•"/>
            </a:pPr>
            <a:endParaRPr lang="en-US" sz="3401" dirty="0">
              <a:latin typeface="Arial" panose="020B0604020202020204" pitchFamily="34" charset="0"/>
              <a:cs typeface="Arial" panose="020B0604020202020204" pitchFamily="34" charset="0"/>
            </a:endParaRPr>
          </a:p>
          <a:p>
            <a:endParaRPr lang="en-US" sz="340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035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5E2B66B-0D09-CFFF-3E15-E8668C7F4C8C}"/>
              </a:ext>
            </a:extLst>
          </p:cNvPr>
          <p:cNvGrpSpPr/>
          <p:nvPr/>
        </p:nvGrpSpPr>
        <p:grpSpPr>
          <a:xfrm>
            <a:off x="667632" y="716484"/>
            <a:ext cx="1955829" cy="1955829"/>
            <a:chOff x="7716654" y="5412423"/>
            <a:chExt cx="1426719" cy="1426719"/>
          </a:xfrm>
        </p:grpSpPr>
        <p:pic>
          <p:nvPicPr>
            <p:cNvPr id="12" name="Picture 10">
              <a:extLst>
                <a:ext uri="{FF2B5EF4-FFF2-40B4-BE49-F238E27FC236}">
                  <a16:creationId xmlns:a16="http://schemas.microsoft.com/office/drawing/2014/main" id="{41B02738-F9FA-6E0D-C70C-CFFB372A04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16654" y="5412423"/>
              <a:ext cx="1426719" cy="1426719"/>
            </a:xfrm>
            <a:prstGeom prst="rect">
              <a:avLst/>
            </a:prstGeom>
          </p:spPr>
        </p:pic>
        <p:pic>
          <p:nvPicPr>
            <p:cNvPr id="13" name="Picture 12">
              <a:extLst>
                <a:ext uri="{FF2B5EF4-FFF2-40B4-BE49-F238E27FC236}">
                  <a16:creationId xmlns:a16="http://schemas.microsoft.com/office/drawing/2014/main" id="{F991C33B-1DDA-EF34-F522-7F2D4F7FA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02970" y="5543415"/>
              <a:ext cx="1054086" cy="1164736"/>
            </a:xfrm>
            <a:prstGeom prst="rect">
              <a:avLst/>
            </a:prstGeom>
          </p:spPr>
        </p:pic>
      </p:grpSp>
      <p:pic>
        <p:nvPicPr>
          <p:cNvPr id="4" name="Picture 2">
            <a:extLst>
              <a:ext uri="{FF2B5EF4-FFF2-40B4-BE49-F238E27FC236}">
                <a16:creationId xmlns:a16="http://schemas.microsoft.com/office/drawing/2014/main" id="{35AE74C9-1C77-1569-61ED-18D68143DB11}"/>
              </a:ext>
            </a:extLst>
          </p:cNvPr>
          <p:cNvPicPr>
            <a:picLocks noChangeAspect="1"/>
          </p:cNvPicPr>
          <p:nvPr/>
        </p:nvPicPr>
        <p:blipFill>
          <a:blip r:embed="rId7"/>
          <a:srcRect r="66701"/>
          <a:stretch>
            <a:fillRect/>
          </a:stretch>
        </p:blipFill>
        <p:spPr>
          <a:xfrm>
            <a:off x="16955226" y="8954123"/>
            <a:ext cx="967098" cy="966495"/>
          </a:xfrm>
          <a:prstGeom prst="rect">
            <a:avLst/>
          </a:prstGeom>
        </p:spPr>
      </p:pic>
      <p:sp>
        <p:nvSpPr>
          <p:cNvPr id="9" name="TextBox 9">
            <a:extLst>
              <a:ext uri="{FF2B5EF4-FFF2-40B4-BE49-F238E27FC236}">
                <a16:creationId xmlns:a16="http://schemas.microsoft.com/office/drawing/2014/main" id="{D3C69FC5-671D-FDF5-BD15-4F7457D25398}"/>
              </a:ext>
            </a:extLst>
          </p:cNvPr>
          <p:cNvSpPr txBox="1"/>
          <p:nvPr/>
        </p:nvSpPr>
        <p:spPr>
          <a:xfrm>
            <a:off x="2880641" y="971550"/>
            <a:ext cx="14868063" cy="1015663"/>
          </a:xfrm>
          <a:prstGeom prst="rect">
            <a:avLst/>
          </a:prstGeom>
        </p:spPr>
        <p:txBody>
          <a:bodyPr lIns="0" tIns="0" rIns="0" bIns="0" rtlCol="0" anchor="t">
            <a:spAutoFit/>
          </a:bodyPr>
          <a:lstStyle/>
          <a:p>
            <a:pPr algn="l">
              <a:lnSpc>
                <a:spcPts val="8000"/>
              </a:lnSpc>
            </a:pPr>
            <a:r>
              <a:rPr lang="en-US" sz="6400" spc="127" dirty="0">
                <a:solidFill>
                  <a:srgbClr val="967A65"/>
                </a:solidFill>
                <a:latin typeface="Josefin Sans"/>
              </a:rPr>
              <a:t>RO Rebate Program Overview</a:t>
            </a:r>
          </a:p>
        </p:txBody>
      </p:sp>
      <p:sp>
        <p:nvSpPr>
          <p:cNvPr id="10" name="TextBox 4">
            <a:extLst>
              <a:ext uri="{FF2B5EF4-FFF2-40B4-BE49-F238E27FC236}">
                <a16:creationId xmlns:a16="http://schemas.microsoft.com/office/drawing/2014/main" id="{48B8F42A-345A-FA82-960F-15E1DCC4E21C}"/>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RO Rebate Program Overview</a:t>
            </a:r>
          </a:p>
        </p:txBody>
      </p:sp>
      <p:sp>
        <p:nvSpPr>
          <p:cNvPr id="15" name="TextBox 14">
            <a:extLst>
              <a:ext uri="{FF2B5EF4-FFF2-40B4-BE49-F238E27FC236}">
                <a16:creationId xmlns:a16="http://schemas.microsoft.com/office/drawing/2014/main" id="{3C997880-7D42-E3CD-844B-476504C064D8}"/>
              </a:ext>
            </a:extLst>
          </p:cNvPr>
          <p:cNvSpPr txBox="1"/>
          <p:nvPr/>
        </p:nvSpPr>
        <p:spPr>
          <a:xfrm>
            <a:off x="1615420" y="3814932"/>
            <a:ext cx="16306904" cy="1139030"/>
          </a:xfrm>
          <a:prstGeom prst="rect">
            <a:avLst/>
          </a:prstGeom>
          <a:noFill/>
        </p:spPr>
        <p:txBody>
          <a:bodyPr wrap="square">
            <a:spAutoFit/>
          </a:bodyPr>
          <a:lstStyle/>
          <a:p>
            <a:r>
              <a:rPr lang="en-US" sz="3401" dirty="0">
                <a:latin typeface="Arial" panose="020B0604020202020204" pitchFamily="34" charset="0"/>
                <a:cs typeface="Arial" panose="020B0604020202020204" pitchFamily="34" charset="0"/>
              </a:rPr>
              <a:t>Apply for the RO Rebate Program</a:t>
            </a:r>
          </a:p>
          <a:p>
            <a:endParaRPr lang="en-US" sz="3401" dirty="0">
              <a:latin typeface="Arial" panose="020B0604020202020204" pitchFamily="34" charset="0"/>
              <a:cs typeface="Arial" panose="020B0604020202020204" pitchFamily="34" charset="0"/>
            </a:endParaRPr>
          </a:p>
        </p:txBody>
      </p:sp>
      <p:pic>
        <p:nvPicPr>
          <p:cNvPr id="2" name="Picture 1" descr="Diagram, text&#10;&#10;Description automatically generated">
            <a:extLst>
              <a:ext uri="{FF2B5EF4-FFF2-40B4-BE49-F238E27FC236}">
                <a16:creationId xmlns:a16="http://schemas.microsoft.com/office/drawing/2014/main" id="{77615D60-A07C-CC29-099E-4B08A22FC77C}"/>
              </a:ext>
            </a:extLst>
          </p:cNvPr>
          <p:cNvPicPr>
            <a:picLocks noChangeAspect="1"/>
          </p:cNvPicPr>
          <p:nvPr/>
        </p:nvPicPr>
        <p:blipFill rotWithShape="1">
          <a:blip r:embed="rId8">
            <a:extLst>
              <a:ext uri="{28A0092B-C50C-407E-A947-70E740481C1C}">
                <a14:useLocalDpi xmlns:a14="http://schemas.microsoft.com/office/drawing/2010/main" val="0"/>
              </a:ext>
            </a:extLst>
          </a:blip>
          <a:srcRect l="2634" t="68573" r="49860" b="17785"/>
          <a:stretch/>
        </p:blipFill>
        <p:spPr>
          <a:xfrm>
            <a:off x="1295400" y="5143499"/>
            <a:ext cx="11125200" cy="4259743"/>
          </a:xfrm>
          <a:prstGeom prst="rect">
            <a:avLst/>
          </a:prstGeom>
        </p:spPr>
      </p:pic>
    </p:spTree>
    <p:extLst>
      <p:ext uri="{BB962C8B-B14F-4D97-AF65-F5344CB8AC3E}">
        <p14:creationId xmlns:p14="http://schemas.microsoft.com/office/powerpoint/2010/main" val="1211271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CE9327-0403-6337-DA91-F612EBA5630F}"/>
              </a:ext>
            </a:extLst>
          </p:cNvPr>
          <p:cNvGrpSpPr/>
          <p:nvPr/>
        </p:nvGrpSpPr>
        <p:grpSpPr>
          <a:xfrm>
            <a:off x="667632" y="716484"/>
            <a:ext cx="1955829" cy="1955829"/>
            <a:chOff x="7716654" y="5412423"/>
            <a:chExt cx="1426719" cy="1426719"/>
          </a:xfrm>
        </p:grpSpPr>
        <p:pic>
          <p:nvPicPr>
            <p:cNvPr id="5" name="Picture 10">
              <a:extLst>
                <a:ext uri="{FF2B5EF4-FFF2-40B4-BE49-F238E27FC236}">
                  <a16:creationId xmlns:a16="http://schemas.microsoft.com/office/drawing/2014/main" id="{F5B64054-CF35-6D8A-5CC1-83E9F3F3A41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16654" y="5412423"/>
              <a:ext cx="1426719" cy="1426719"/>
            </a:xfrm>
            <a:prstGeom prst="rect">
              <a:avLst/>
            </a:prstGeom>
          </p:spPr>
        </p:pic>
        <p:pic>
          <p:nvPicPr>
            <p:cNvPr id="6" name="Picture 12">
              <a:extLst>
                <a:ext uri="{FF2B5EF4-FFF2-40B4-BE49-F238E27FC236}">
                  <a16:creationId xmlns:a16="http://schemas.microsoft.com/office/drawing/2014/main" id="{2CA8BD39-AA1B-3B06-5504-51B376CB03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02970" y="5543415"/>
              <a:ext cx="1054086" cy="1164736"/>
            </a:xfrm>
            <a:prstGeom prst="rect">
              <a:avLst/>
            </a:prstGeom>
          </p:spPr>
        </p:pic>
      </p:grpSp>
      <p:pic>
        <p:nvPicPr>
          <p:cNvPr id="7" name="Picture 2">
            <a:extLst>
              <a:ext uri="{FF2B5EF4-FFF2-40B4-BE49-F238E27FC236}">
                <a16:creationId xmlns:a16="http://schemas.microsoft.com/office/drawing/2014/main" id="{45F84668-CFA4-05CE-68ED-1BA15EB058C4}"/>
              </a:ext>
            </a:extLst>
          </p:cNvPr>
          <p:cNvPicPr>
            <a:picLocks noChangeAspect="1"/>
          </p:cNvPicPr>
          <p:nvPr/>
        </p:nvPicPr>
        <p:blipFill>
          <a:blip r:embed="rId7"/>
          <a:srcRect r="66701"/>
          <a:stretch>
            <a:fillRect/>
          </a:stretch>
        </p:blipFill>
        <p:spPr>
          <a:xfrm>
            <a:off x="16955226" y="8954123"/>
            <a:ext cx="967098" cy="966495"/>
          </a:xfrm>
          <a:prstGeom prst="rect">
            <a:avLst/>
          </a:prstGeom>
        </p:spPr>
      </p:pic>
      <p:sp>
        <p:nvSpPr>
          <p:cNvPr id="8" name="TextBox 9">
            <a:extLst>
              <a:ext uri="{FF2B5EF4-FFF2-40B4-BE49-F238E27FC236}">
                <a16:creationId xmlns:a16="http://schemas.microsoft.com/office/drawing/2014/main" id="{DD2D9F06-B116-F58B-BB52-4CEEC4C8660B}"/>
              </a:ext>
            </a:extLst>
          </p:cNvPr>
          <p:cNvSpPr txBox="1"/>
          <p:nvPr/>
        </p:nvSpPr>
        <p:spPr>
          <a:xfrm>
            <a:off x="2880641" y="971550"/>
            <a:ext cx="14868063" cy="1015663"/>
          </a:xfrm>
          <a:prstGeom prst="rect">
            <a:avLst/>
          </a:prstGeom>
        </p:spPr>
        <p:txBody>
          <a:bodyPr lIns="0" tIns="0" rIns="0" bIns="0" rtlCol="0" anchor="t">
            <a:spAutoFit/>
          </a:bodyPr>
          <a:lstStyle/>
          <a:p>
            <a:pPr algn="l">
              <a:lnSpc>
                <a:spcPts val="8000"/>
              </a:lnSpc>
            </a:pPr>
            <a:r>
              <a:rPr lang="en-US" sz="6400" spc="127" dirty="0">
                <a:solidFill>
                  <a:srgbClr val="967A65"/>
                </a:solidFill>
                <a:latin typeface="Josefin Sans"/>
              </a:rPr>
              <a:t>Nitrate and RO In-Service – THANKS!</a:t>
            </a:r>
          </a:p>
        </p:txBody>
      </p:sp>
      <p:sp>
        <p:nvSpPr>
          <p:cNvPr id="9" name="TextBox 4">
            <a:extLst>
              <a:ext uri="{FF2B5EF4-FFF2-40B4-BE49-F238E27FC236}">
                <a16:creationId xmlns:a16="http://schemas.microsoft.com/office/drawing/2014/main" id="{030B0C06-64E8-208A-41E0-E7DB704CDB96}"/>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RO Rebate Program Overview</a:t>
            </a:r>
          </a:p>
        </p:txBody>
      </p:sp>
      <p:pic>
        <p:nvPicPr>
          <p:cNvPr id="11" name="Picture 10" descr="Diagram, text&#10;&#10;Description automatically generated">
            <a:extLst>
              <a:ext uri="{FF2B5EF4-FFF2-40B4-BE49-F238E27FC236}">
                <a16:creationId xmlns:a16="http://schemas.microsoft.com/office/drawing/2014/main" id="{54BD3479-A4B0-A1EA-85B2-A1610EDD4A35}"/>
              </a:ext>
            </a:extLst>
          </p:cNvPr>
          <p:cNvPicPr>
            <a:picLocks noChangeAspect="1"/>
          </p:cNvPicPr>
          <p:nvPr/>
        </p:nvPicPr>
        <p:blipFill rotWithShape="1">
          <a:blip r:embed="rId8">
            <a:extLst>
              <a:ext uri="{28A0092B-C50C-407E-A947-70E740481C1C}">
                <a14:useLocalDpi xmlns:a14="http://schemas.microsoft.com/office/drawing/2010/main" val="0"/>
              </a:ext>
            </a:extLst>
          </a:blip>
          <a:srcRect t="69259"/>
          <a:stretch/>
        </p:blipFill>
        <p:spPr>
          <a:xfrm>
            <a:off x="2368047" y="2308367"/>
            <a:ext cx="15709997" cy="6439159"/>
          </a:xfrm>
          <a:prstGeom prst="rect">
            <a:avLst/>
          </a:prstGeom>
        </p:spPr>
      </p:pic>
    </p:spTree>
    <p:extLst>
      <p:ext uri="{BB962C8B-B14F-4D97-AF65-F5344CB8AC3E}">
        <p14:creationId xmlns:p14="http://schemas.microsoft.com/office/powerpoint/2010/main" val="582712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972457" y="-1943100"/>
            <a:ext cx="21742400" cy="12230100"/>
          </a:xfrm>
          <a:prstGeom prst="rect">
            <a:avLst/>
          </a:prstGeom>
        </p:spPr>
      </p:pic>
      <p:sp>
        <p:nvSpPr>
          <p:cNvPr id="3" name="AutoShape 3"/>
          <p:cNvSpPr/>
          <p:nvPr/>
        </p:nvSpPr>
        <p:spPr>
          <a:xfrm>
            <a:off x="8447314" y="-574705"/>
            <a:ext cx="9829800" cy="11715750"/>
          </a:xfrm>
          <a:prstGeom prst="rect">
            <a:avLst/>
          </a:prstGeom>
          <a:solidFill>
            <a:srgbClr val="FBFDFE">
              <a:alpha val="89804"/>
            </a:srgbClr>
          </a:solidFill>
        </p:spPr>
      </p:sp>
      <p:sp>
        <p:nvSpPr>
          <p:cNvPr id="5" name="TextBox 5"/>
          <p:cNvSpPr txBox="1"/>
          <p:nvPr/>
        </p:nvSpPr>
        <p:spPr>
          <a:xfrm>
            <a:off x="9908820" y="4262378"/>
            <a:ext cx="7614358" cy="2041585"/>
          </a:xfrm>
          <a:prstGeom prst="rect">
            <a:avLst/>
          </a:prstGeom>
        </p:spPr>
        <p:txBody>
          <a:bodyPr lIns="0" tIns="0" rIns="0" bIns="0" rtlCol="0" anchor="t">
            <a:spAutoFit/>
          </a:bodyPr>
          <a:lstStyle/>
          <a:p>
            <a:pPr algn="ctr">
              <a:lnSpc>
                <a:spcPts val="8000"/>
              </a:lnSpc>
            </a:pPr>
            <a:r>
              <a:rPr lang="en-US" sz="6400" spc="127" dirty="0">
                <a:solidFill>
                  <a:srgbClr val="967A65"/>
                </a:solidFill>
                <a:latin typeface="Josefin Sans"/>
              </a:rPr>
              <a:t>Nitrate in Nebraska</a:t>
            </a:r>
          </a:p>
        </p:txBody>
      </p:sp>
      <p:grpSp>
        <p:nvGrpSpPr>
          <p:cNvPr id="8" name="Group 5">
            <a:extLst>
              <a:ext uri="{FF2B5EF4-FFF2-40B4-BE49-F238E27FC236}">
                <a16:creationId xmlns:a16="http://schemas.microsoft.com/office/drawing/2014/main" id="{A7393883-4A9E-41DC-97F8-F27434092545}"/>
              </a:ext>
            </a:extLst>
          </p:cNvPr>
          <p:cNvGrpSpPr/>
          <p:nvPr/>
        </p:nvGrpSpPr>
        <p:grpSpPr>
          <a:xfrm>
            <a:off x="12738085" y="1663671"/>
            <a:ext cx="1955829" cy="1955829"/>
            <a:chOff x="0" y="0"/>
            <a:chExt cx="2607772" cy="2607772"/>
          </a:xfrm>
        </p:grpSpPr>
        <p:pic>
          <p:nvPicPr>
            <p:cNvPr id="9" name="Picture 6">
              <a:extLst>
                <a:ext uri="{FF2B5EF4-FFF2-40B4-BE49-F238E27FC236}">
                  <a16:creationId xmlns:a16="http://schemas.microsoft.com/office/drawing/2014/main" id="{E141E754-C438-49BE-814E-ADF7C2DD94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2607772" cy="2607772"/>
            </a:xfrm>
            <a:prstGeom prst="rect">
              <a:avLst/>
            </a:prstGeom>
          </p:spPr>
        </p:pic>
        <p:pic>
          <p:nvPicPr>
            <p:cNvPr id="10" name="Picture 7">
              <a:extLst>
                <a:ext uri="{FF2B5EF4-FFF2-40B4-BE49-F238E27FC236}">
                  <a16:creationId xmlns:a16="http://schemas.microsoft.com/office/drawing/2014/main" id="{927AF05C-C6F8-403E-8F80-D9D3BDEA06F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2579" y="1094862"/>
              <a:ext cx="889841" cy="1142653"/>
            </a:xfrm>
            <a:prstGeom prst="rect">
              <a:avLst/>
            </a:prstGeom>
          </p:spPr>
        </p:pic>
        <p:pic>
          <p:nvPicPr>
            <p:cNvPr id="11" name="Picture 8">
              <a:extLst>
                <a:ext uri="{FF2B5EF4-FFF2-40B4-BE49-F238E27FC236}">
                  <a16:creationId xmlns:a16="http://schemas.microsoft.com/office/drawing/2014/main" id="{B875B69D-5F8F-46F6-8B8D-1DAB75CD6B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8383" y="551200"/>
              <a:ext cx="2091006" cy="1087323"/>
            </a:xfrm>
            <a:prstGeom prst="rect">
              <a:avLst/>
            </a:prstGeom>
          </p:spPr>
        </p:pic>
      </p:grpSp>
      <p:grpSp>
        <p:nvGrpSpPr>
          <p:cNvPr id="36" name="Group 35">
            <a:extLst>
              <a:ext uri="{FF2B5EF4-FFF2-40B4-BE49-F238E27FC236}">
                <a16:creationId xmlns:a16="http://schemas.microsoft.com/office/drawing/2014/main" id="{A01B747B-4B63-2FC3-48E8-D922668AC173}"/>
              </a:ext>
            </a:extLst>
          </p:cNvPr>
          <p:cNvGrpSpPr/>
          <p:nvPr/>
        </p:nvGrpSpPr>
        <p:grpSpPr>
          <a:xfrm>
            <a:off x="667344" y="4839573"/>
            <a:ext cx="1745221" cy="1167648"/>
            <a:chOff x="1066799" y="1317170"/>
            <a:chExt cx="1745221" cy="1167648"/>
          </a:xfrm>
        </p:grpSpPr>
        <p:grpSp>
          <p:nvGrpSpPr>
            <p:cNvPr id="13" name="Group 12">
              <a:extLst>
                <a:ext uri="{FF2B5EF4-FFF2-40B4-BE49-F238E27FC236}">
                  <a16:creationId xmlns:a16="http://schemas.microsoft.com/office/drawing/2014/main" id="{FC45D82E-2FDE-C1B0-1F0A-A68EC86E5CEC}"/>
                </a:ext>
              </a:extLst>
            </p:cNvPr>
            <p:cNvGrpSpPr/>
            <p:nvPr/>
          </p:nvGrpSpPr>
          <p:grpSpPr>
            <a:xfrm>
              <a:off x="1066799" y="1317170"/>
              <a:ext cx="1741767" cy="1167648"/>
              <a:chOff x="1066799" y="1317170"/>
              <a:chExt cx="1741767" cy="1167648"/>
            </a:xfrm>
          </p:grpSpPr>
          <p:sp>
            <p:nvSpPr>
              <p:cNvPr id="6" name="Oval 5">
                <a:extLst>
                  <a:ext uri="{FF2B5EF4-FFF2-40B4-BE49-F238E27FC236}">
                    <a16:creationId xmlns:a16="http://schemas.microsoft.com/office/drawing/2014/main" id="{1E72FC1E-F36E-D5CB-C76E-8E4D87B3B9F0}"/>
                  </a:ext>
                </a:extLst>
              </p:cNvPr>
              <p:cNvSpPr/>
              <p:nvPr/>
            </p:nvSpPr>
            <p:spPr>
              <a:xfrm>
                <a:off x="1066799" y="1333500"/>
                <a:ext cx="1031987" cy="11513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BF3641C-2004-6BA0-5EB8-5140EED1F245}"/>
                  </a:ext>
                </a:extLst>
              </p:cNvPr>
              <p:cNvSpPr/>
              <p:nvPr/>
            </p:nvSpPr>
            <p:spPr>
              <a:xfrm>
                <a:off x="1776579" y="1317170"/>
                <a:ext cx="1031987" cy="11513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470AC78F-4788-233A-EB4F-83C4E9553D28}"/>
                </a:ext>
              </a:extLst>
            </p:cNvPr>
            <p:cNvSpPr txBox="1"/>
            <p:nvPr/>
          </p:nvSpPr>
          <p:spPr>
            <a:xfrm>
              <a:off x="1066800" y="1599491"/>
              <a:ext cx="1745220" cy="584775"/>
            </a:xfrm>
            <a:prstGeom prst="rect">
              <a:avLst/>
            </a:prstGeom>
            <a:noFill/>
          </p:spPr>
          <p:txBody>
            <a:bodyPr wrap="square" rtlCol="0">
              <a:spAutoFit/>
            </a:bodyPr>
            <a:lstStyle/>
            <a:p>
              <a:r>
                <a:rPr lang="en-US" sz="3200" b="1" dirty="0">
                  <a:solidFill>
                    <a:schemeClr val="bg1"/>
                  </a:solidFill>
                </a:rPr>
                <a:t>Nitrogen</a:t>
              </a:r>
              <a:endParaRPr lang="en-US" b="1" dirty="0">
                <a:solidFill>
                  <a:schemeClr val="bg1"/>
                </a:solidFill>
              </a:endParaRPr>
            </a:p>
          </p:txBody>
        </p:sp>
      </p:grpSp>
      <p:cxnSp>
        <p:nvCxnSpPr>
          <p:cNvPr id="38" name="Straight Arrow Connector 37">
            <a:extLst>
              <a:ext uri="{FF2B5EF4-FFF2-40B4-BE49-F238E27FC236}">
                <a16:creationId xmlns:a16="http://schemas.microsoft.com/office/drawing/2014/main" id="{5BE05731-5B28-7962-5BA2-4AA666743E22}"/>
              </a:ext>
            </a:extLst>
          </p:cNvPr>
          <p:cNvCxnSpPr/>
          <p:nvPr/>
        </p:nvCxnSpPr>
        <p:spPr>
          <a:xfrm>
            <a:off x="2544786" y="5431562"/>
            <a:ext cx="3124899" cy="127209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2CF0428-7473-06C8-03E2-B3681ADB3D44}"/>
              </a:ext>
            </a:extLst>
          </p:cNvPr>
          <p:cNvGrpSpPr/>
          <p:nvPr/>
        </p:nvGrpSpPr>
        <p:grpSpPr>
          <a:xfrm>
            <a:off x="2741112" y="5371691"/>
            <a:ext cx="2194195" cy="1113218"/>
            <a:chOff x="2627112" y="4171950"/>
            <a:chExt cx="2325888" cy="1151318"/>
          </a:xfrm>
        </p:grpSpPr>
        <p:sp>
          <p:nvSpPr>
            <p:cNvPr id="15" name="Explosion: 14 Points 14">
              <a:extLst>
                <a:ext uri="{FF2B5EF4-FFF2-40B4-BE49-F238E27FC236}">
                  <a16:creationId xmlns:a16="http://schemas.microsoft.com/office/drawing/2014/main" id="{EAB9977A-736C-12C9-A72A-88A782044366}"/>
                </a:ext>
              </a:extLst>
            </p:cNvPr>
            <p:cNvSpPr/>
            <p:nvPr/>
          </p:nvSpPr>
          <p:spPr>
            <a:xfrm>
              <a:off x="2627112" y="4171950"/>
              <a:ext cx="2220634" cy="1151318"/>
            </a:xfrm>
            <a:prstGeom prst="irregularSeal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b="1" dirty="0"/>
            </a:p>
          </p:txBody>
        </p:sp>
        <p:sp>
          <p:nvSpPr>
            <p:cNvPr id="16" name="TextBox 15">
              <a:extLst>
                <a:ext uri="{FF2B5EF4-FFF2-40B4-BE49-F238E27FC236}">
                  <a16:creationId xmlns:a16="http://schemas.microsoft.com/office/drawing/2014/main" id="{60231E7B-DDC7-5E83-98B4-9BE99FACF873}"/>
                </a:ext>
              </a:extLst>
            </p:cNvPr>
            <p:cNvSpPr txBox="1"/>
            <p:nvPr/>
          </p:nvSpPr>
          <p:spPr>
            <a:xfrm rot="20786569">
              <a:off x="3048000" y="4457700"/>
              <a:ext cx="1905000" cy="461665"/>
            </a:xfrm>
            <a:prstGeom prst="rect">
              <a:avLst/>
            </a:prstGeom>
            <a:noFill/>
          </p:spPr>
          <p:txBody>
            <a:bodyPr wrap="square" rtlCol="0">
              <a:spAutoFit/>
            </a:bodyPr>
            <a:lstStyle/>
            <a:p>
              <a:r>
                <a:rPr lang="en-US" sz="2400" b="1" dirty="0">
                  <a:solidFill>
                    <a:schemeClr val="bg1"/>
                  </a:solidFill>
                </a:rPr>
                <a:t>Bacteria</a:t>
              </a:r>
            </a:p>
          </p:txBody>
        </p:sp>
      </p:grpSp>
      <p:grpSp>
        <p:nvGrpSpPr>
          <p:cNvPr id="35" name="Group 34">
            <a:extLst>
              <a:ext uri="{FF2B5EF4-FFF2-40B4-BE49-F238E27FC236}">
                <a16:creationId xmlns:a16="http://schemas.microsoft.com/office/drawing/2014/main" id="{8A3F8188-3B57-ED69-36D4-0251599C936E}"/>
              </a:ext>
            </a:extLst>
          </p:cNvPr>
          <p:cNvGrpSpPr/>
          <p:nvPr/>
        </p:nvGrpSpPr>
        <p:grpSpPr>
          <a:xfrm>
            <a:off x="5816428" y="5903083"/>
            <a:ext cx="2416913" cy="1965867"/>
            <a:chOff x="1230805" y="4942114"/>
            <a:chExt cx="2416913" cy="1965867"/>
          </a:xfrm>
        </p:grpSpPr>
        <p:sp>
          <p:nvSpPr>
            <p:cNvPr id="19" name="Oval 18">
              <a:extLst>
                <a:ext uri="{FF2B5EF4-FFF2-40B4-BE49-F238E27FC236}">
                  <a16:creationId xmlns:a16="http://schemas.microsoft.com/office/drawing/2014/main" id="{7CCAF907-3F86-454A-E04A-29B38C2B54EA}"/>
                </a:ext>
              </a:extLst>
            </p:cNvPr>
            <p:cNvSpPr/>
            <p:nvPr/>
          </p:nvSpPr>
          <p:spPr>
            <a:xfrm>
              <a:off x="1607580" y="5143500"/>
              <a:ext cx="1516620" cy="1447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19247E0-F9EF-0C95-AB5F-FDE97AFC1519}"/>
                </a:ext>
              </a:extLst>
            </p:cNvPr>
            <p:cNvSpPr/>
            <p:nvPr/>
          </p:nvSpPr>
          <p:spPr>
            <a:xfrm>
              <a:off x="2641128" y="6022917"/>
              <a:ext cx="1006590" cy="80057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5A1293-7C0B-030C-106A-CCF77D6DC897}"/>
                </a:ext>
              </a:extLst>
            </p:cNvPr>
            <p:cNvSpPr/>
            <p:nvPr/>
          </p:nvSpPr>
          <p:spPr>
            <a:xfrm>
              <a:off x="1285982" y="6107410"/>
              <a:ext cx="1006590" cy="80057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C952B8-4A38-A265-F2AC-5E75B368AC0E}"/>
                </a:ext>
              </a:extLst>
            </p:cNvPr>
            <p:cNvSpPr/>
            <p:nvPr/>
          </p:nvSpPr>
          <p:spPr>
            <a:xfrm>
              <a:off x="1230805" y="4942114"/>
              <a:ext cx="1006590" cy="80057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9EC3688-E9A9-AA32-1D71-F6EC67543CEF}"/>
                </a:ext>
              </a:extLst>
            </p:cNvPr>
            <p:cNvSpPr txBox="1"/>
            <p:nvPr/>
          </p:nvSpPr>
          <p:spPr>
            <a:xfrm>
              <a:off x="1286278" y="5608638"/>
              <a:ext cx="2298132" cy="584775"/>
            </a:xfrm>
            <a:prstGeom prst="rect">
              <a:avLst/>
            </a:prstGeom>
            <a:noFill/>
          </p:spPr>
          <p:txBody>
            <a:bodyPr wrap="square" rtlCol="0">
              <a:spAutoFit/>
            </a:bodyPr>
            <a:lstStyle/>
            <a:p>
              <a:r>
                <a:rPr lang="en-US" sz="3200" b="1" dirty="0">
                  <a:solidFill>
                    <a:schemeClr val="bg1"/>
                  </a:solidFill>
                </a:rPr>
                <a:t>Ammonium</a:t>
              </a:r>
              <a:endParaRPr lang="en-US" b="1" dirty="0">
                <a:solidFill>
                  <a:schemeClr val="bg1"/>
                </a:solidFill>
              </a:endParaRPr>
            </a:p>
          </p:txBody>
        </p:sp>
        <p:sp>
          <p:nvSpPr>
            <p:cNvPr id="23" name="Oval 22">
              <a:extLst>
                <a:ext uri="{FF2B5EF4-FFF2-40B4-BE49-F238E27FC236}">
                  <a16:creationId xmlns:a16="http://schemas.microsoft.com/office/drawing/2014/main" id="{8864F56E-E23D-9437-AC6B-30672F050C73}"/>
                </a:ext>
              </a:extLst>
            </p:cNvPr>
            <p:cNvSpPr/>
            <p:nvPr/>
          </p:nvSpPr>
          <p:spPr>
            <a:xfrm>
              <a:off x="2606793" y="4959085"/>
              <a:ext cx="1006590" cy="80057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Arrow Connector 41">
            <a:extLst>
              <a:ext uri="{FF2B5EF4-FFF2-40B4-BE49-F238E27FC236}">
                <a16:creationId xmlns:a16="http://schemas.microsoft.com/office/drawing/2014/main" id="{7A99AF86-5F74-3019-5A38-4998C127E712}"/>
              </a:ext>
            </a:extLst>
          </p:cNvPr>
          <p:cNvCxnSpPr>
            <a:cxnSpLocks/>
          </p:cNvCxnSpPr>
          <p:nvPr/>
        </p:nvCxnSpPr>
        <p:spPr>
          <a:xfrm flipH="1">
            <a:off x="5637537" y="7927686"/>
            <a:ext cx="1517939" cy="89180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518B7327-C8CC-AA74-3580-47F1C41731C1}"/>
              </a:ext>
            </a:extLst>
          </p:cNvPr>
          <p:cNvGrpSpPr/>
          <p:nvPr/>
        </p:nvGrpSpPr>
        <p:grpSpPr>
          <a:xfrm>
            <a:off x="3375476" y="7911278"/>
            <a:ext cx="2429019" cy="1881374"/>
            <a:chOff x="3438381" y="7688607"/>
            <a:chExt cx="2429019" cy="1881374"/>
          </a:xfrm>
        </p:grpSpPr>
        <p:sp>
          <p:nvSpPr>
            <p:cNvPr id="24" name="Oval 23">
              <a:extLst>
                <a:ext uri="{FF2B5EF4-FFF2-40B4-BE49-F238E27FC236}">
                  <a16:creationId xmlns:a16="http://schemas.microsoft.com/office/drawing/2014/main" id="{7A673EC5-367E-C519-5BF4-05A016955BE2}"/>
                </a:ext>
              </a:extLst>
            </p:cNvPr>
            <p:cNvSpPr/>
            <p:nvPr/>
          </p:nvSpPr>
          <p:spPr>
            <a:xfrm>
              <a:off x="3815156" y="7889993"/>
              <a:ext cx="1516620" cy="1447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8D17077-C762-AF89-DC3A-8D3380EEC144}"/>
                </a:ext>
              </a:extLst>
            </p:cNvPr>
            <p:cNvSpPr/>
            <p:nvPr/>
          </p:nvSpPr>
          <p:spPr>
            <a:xfrm>
              <a:off x="4848704" y="8769410"/>
              <a:ext cx="1006590" cy="80057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66E8738-65EB-CD85-B73E-26E476711777}"/>
                </a:ext>
              </a:extLst>
            </p:cNvPr>
            <p:cNvSpPr/>
            <p:nvPr/>
          </p:nvSpPr>
          <p:spPr>
            <a:xfrm>
              <a:off x="3438381" y="7688607"/>
              <a:ext cx="1006590" cy="80057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D8E1F46-B5C3-A1A7-295F-669535338174}"/>
                </a:ext>
              </a:extLst>
            </p:cNvPr>
            <p:cNvSpPr txBox="1"/>
            <p:nvPr/>
          </p:nvSpPr>
          <p:spPr>
            <a:xfrm>
              <a:off x="3941575" y="8310984"/>
              <a:ext cx="1925825" cy="584775"/>
            </a:xfrm>
            <a:prstGeom prst="rect">
              <a:avLst/>
            </a:prstGeom>
            <a:noFill/>
          </p:spPr>
          <p:txBody>
            <a:bodyPr wrap="square" rtlCol="0">
              <a:spAutoFit/>
            </a:bodyPr>
            <a:lstStyle/>
            <a:p>
              <a:r>
                <a:rPr lang="en-US" sz="3200" b="1" dirty="0">
                  <a:solidFill>
                    <a:schemeClr val="bg1"/>
                  </a:solidFill>
                </a:rPr>
                <a:t>Nitrite</a:t>
              </a:r>
              <a:endParaRPr lang="en-US" b="1" dirty="0">
                <a:solidFill>
                  <a:schemeClr val="bg1"/>
                </a:solidFill>
              </a:endParaRPr>
            </a:p>
          </p:txBody>
        </p:sp>
      </p:grpSp>
      <p:grpSp>
        <p:nvGrpSpPr>
          <p:cNvPr id="33" name="Group 32">
            <a:extLst>
              <a:ext uri="{FF2B5EF4-FFF2-40B4-BE49-F238E27FC236}">
                <a16:creationId xmlns:a16="http://schemas.microsoft.com/office/drawing/2014/main" id="{14A68BEB-36EE-D710-F802-0EA057832ABF}"/>
              </a:ext>
            </a:extLst>
          </p:cNvPr>
          <p:cNvGrpSpPr/>
          <p:nvPr/>
        </p:nvGrpSpPr>
        <p:grpSpPr>
          <a:xfrm>
            <a:off x="-749914" y="6624277"/>
            <a:ext cx="2570831" cy="2125148"/>
            <a:chOff x="-405176" y="7682905"/>
            <a:chExt cx="2570831" cy="2125148"/>
          </a:xfrm>
        </p:grpSpPr>
        <p:sp>
          <p:nvSpPr>
            <p:cNvPr id="28" name="Oval 27">
              <a:extLst>
                <a:ext uri="{FF2B5EF4-FFF2-40B4-BE49-F238E27FC236}">
                  <a16:creationId xmlns:a16="http://schemas.microsoft.com/office/drawing/2014/main" id="{7E671316-1685-4D6A-B90D-B821C8502521}"/>
                </a:ext>
              </a:extLst>
            </p:cNvPr>
            <p:cNvSpPr/>
            <p:nvPr/>
          </p:nvSpPr>
          <p:spPr>
            <a:xfrm>
              <a:off x="113411" y="8128065"/>
              <a:ext cx="1516620" cy="1447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838F061-8248-6642-9A23-93C5E38C8DDF}"/>
                </a:ext>
              </a:extLst>
            </p:cNvPr>
            <p:cNvSpPr/>
            <p:nvPr/>
          </p:nvSpPr>
          <p:spPr>
            <a:xfrm>
              <a:off x="1146959" y="9007482"/>
              <a:ext cx="1006590" cy="80057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93FF981-5B33-C583-1171-E7E9FC68FDD3}"/>
                </a:ext>
              </a:extLst>
            </p:cNvPr>
            <p:cNvSpPr/>
            <p:nvPr/>
          </p:nvSpPr>
          <p:spPr>
            <a:xfrm>
              <a:off x="-405176" y="8778420"/>
              <a:ext cx="1006590" cy="80057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0707E83-73F4-314C-D7FF-E3A5D91BCF2E}"/>
                </a:ext>
              </a:extLst>
            </p:cNvPr>
            <p:cNvSpPr txBox="1"/>
            <p:nvPr/>
          </p:nvSpPr>
          <p:spPr>
            <a:xfrm>
              <a:off x="239830" y="8549056"/>
              <a:ext cx="1925825" cy="584775"/>
            </a:xfrm>
            <a:prstGeom prst="rect">
              <a:avLst/>
            </a:prstGeom>
            <a:noFill/>
          </p:spPr>
          <p:txBody>
            <a:bodyPr wrap="square" rtlCol="0">
              <a:spAutoFit/>
            </a:bodyPr>
            <a:lstStyle/>
            <a:p>
              <a:r>
                <a:rPr lang="en-US" sz="3200" b="1" dirty="0">
                  <a:solidFill>
                    <a:schemeClr val="bg1"/>
                  </a:solidFill>
                </a:rPr>
                <a:t>Nitrate</a:t>
              </a:r>
              <a:endParaRPr lang="en-US" b="1" dirty="0">
                <a:solidFill>
                  <a:schemeClr val="bg1"/>
                </a:solidFill>
              </a:endParaRPr>
            </a:p>
          </p:txBody>
        </p:sp>
        <p:sp>
          <p:nvSpPr>
            <p:cNvPr id="32" name="Oval 31">
              <a:extLst>
                <a:ext uri="{FF2B5EF4-FFF2-40B4-BE49-F238E27FC236}">
                  <a16:creationId xmlns:a16="http://schemas.microsoft.com/office/drawing/2014/main" id="{F6F15FAA-F2AA-5049-F2E0-FA894531F497}"/>
                </a:ext>
              </a:extLst>
            </p:cNvPr>
            <p:cNvSpPr/>
            <p:nvPr/>
          </p:nvSpPr>
          <p:spPr>
            <a:xfrm>
              <a:off x="667344" y="7682905"/>
              <a:ext cx="1006590" cy="80057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38CC2701-482E-976D-17E5-48D2756DC872}"/>
              </a:ext>
            </a:extLst>
          </p:cNvPr>
          <p:cNvGrpSpPr/>
          <p:nvPr/>
        </p:nvGrpSpPr>
        <p:grpSpPr>
          <a:xfrm>
            <a:off x="6028807" y="8192816"/>
            <a:ext cx="2194195" cy="1113218"/>
            <a:chOff x="2627112" y="4171950"/>
            <a:chExt cx="2325888" cy="1151318"/>
          </a:xfrm>
        </p:grpSpPr>
        <p:sp>
          <p:nvSpPr>
            <p:cNvPr id="40" name="Explosion: 14 Points 39">
              <a:extLst>
                <a:ext uri="{FF2B5EF4-FFF2-40B4-BE49-F238E27FC236}">
                  <a16:creationId xmlns:a16="http://schemas.microsoft.com/office/drawing/2014/main" id="{FED1FFA1-6FB7-8BE6-3D52-B8DDE0A71065}"/>
                </a:ext>
              </a:extLst>
            </p:cNvPr>
            <p:cNvSpPr/>
            <p:nvPr/>
          </p:nvSpPr>
          <p:spPr>
            <a:xfrm>
              <a:off x="2627112" y="4171950"/>
              <a:ext cx="2220634" cy="1151318"/>
            </a:xfrm>
            <a:prstGeom prst="irregularSeal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b="1" dirty="0"/>
            </a:p>
          </p:txBody>
        </p:sp>
        <p:sp>
          <p:nvSpPr>
            <p:cNvPr id="41" name="TextBox 40">
              <a:extLst>
                <a:ext uri="{FF2B5EF4-FFF2-40B4-BE49-F238E27FC236}">
                  <a16:creationId xmlns:a16="http://schemas.microsoft.com/office/drawing/2014/main" id="{0CCD6D24-C644-E8C1-D9E1-25BBF9A30882}"/>
                </a:ext>
              </a:extLst>
            </p:cNvPr>
            <p:cNvSpPr txBox="1"/>
            <p:nvPr/>
          </p:nvSpPr>
          <p:spPr>
            <a:xfrm rot="20786569">
              <a:off x="3048000" y="4457700"/>
              <a:ext cx="1905000" cy="461665"/>
            </a:xfrm>
            <a:prstGeom prst="rect">
              <a:avLst/>
            </a:prstGeom>
            <a:noFill/>
          </p:spPr>
          <p:txBody>
            <a:bodyPr wrap="square" rtlCol="0">
              <a:spAutoFit/>
            </a:bodyPr>
            <a:lstStyle/>
            <a:p>
              <a:r>
                <a:rPr lang="en-US" sz="2400" b="1" dirty="0">
                  <a:solidFill>
                    <a:schemeClr val="bg1"/>
                  </a:solidFill>
                </a:rPr>
                <a:t>Bacteria</a:t>
              </a:r>
            </a:p>
          </p:txBody>
        </p:sp>
      </p:grpSp>
      <p:cxnSp>
        <p:nvCxnSpPr>
          <p:cNvPr id="45" name="Straight Arrow Connector 44">
            <a:extLst>
              <a:ext uri="{FF2B5EF4-FFF2-40B4-BE49-F238E27FC236}">
                <a16:creationId xmlns:a16="http://schemas.microsoft.com/office/drawing/2014/main" id="{F08E5B2A-BAE7-0885-63E5-E30C5978999D}"/>
              </a:ext>
            </a:extLst>
          </p:cNvPr>
          <p:cNvCxnSpPr>
            <a:cxnSpLocks/>
          </p:cNvCxnSpPr>
          <p:nvPr/>
        </p:nvCxnSpPr>
        <p:spPr>
          <a:xfrm flipH="1" flipV="1">
            <a:off x="1935230" y="8373590"/>
            <a:ext cx="1829127" cy="87189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D6F42C5D-C73C-497E-BDB9-9F19DACD4661}"/>
              </a:ext>
            </a:extLst>
          </p:cNvPr>
          <p:cNvGrpSpPr/>
          <p:nvPr/>
        </p:nvGrpSpPr>
        <p:grpSpPr>
          <a:xfrm>
            <a:off x="1370351" y="8978041"/>
            <a:ext cx="2194196" cy="1113218"/>
            <a:chOff x="2627111" y="4171950"/>
            <a:chExt cx="2325889" cy="1151318"/>
          </a:xfrm>
        </p:grpSpPr>
        <p:sp>
          <p:nvSpPr>
            <p:cNvPr id="49" name="Explosion: 14 Points 48">
              <a:extLst>
                <a:ext uri="{FF2B5EF4-FFF2-40B4-BE49-F238E27FC236}">
                  <a16:creationId xmlns:a16="http://schemas.microsoft.com/office/drawing/2014/main" id="{802289E7-2D35-069A-1166-52C715872959}"/>
                </a:ext>
              </a:extLst>
            </p:cNvPr>
            <p:cNvSpPr/>
            <p:nvPr/>
          </p:nvSpPr>
          <p:spPr>
            <a:xfrm>
              <a:off x="2627111" y="4171950"/>
              <a:ext cx="2220634" cy="1151318"/>
            </a:xfrm>
            <a:prstGeom prst="irregularSeal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b="1" dirty="0"/>
            </a:p>
          </p:txBody>
        </p:sp>
        <p:sp>
          <p:nvSpPr>
            <p:cNvPr id="50" name="TextBox 49">
              <a:extLst>
                <a:ext uri="{FF2B5EF4-FFF2-40B4-BE49-F238E27FC236}">
                  <a16:creationId xmlns:a16="http://schemas.microsoft.com/office/drawing/2014/main" id="{80E1EF04-C713-7C62-9515-BF42C1232487}"/>
                </a:ext>
              </a:extLst>
            </p:cNvPr>
            <p:cNvSpPr txBox="1"/>
            <p:nvPr/>
          </p:nvSpPr>
          <p:spPr>
            <a:xfrm rot="20786569">
              <a:off x="3048000" y="4457700"/>
              <a:ext cx="1905000" cy="461665"/>
            </a:xfrm>
            <a:prstGeom prst="rect">
              <a:avLst/>
            </a:prstGeom>
            <a:noFill/>
          </p:spPr>
          <p:txBody>
            <a:bodyPr wrap="square" rtlCol="0">
              <a:spAutoFit/>
            </a:bodyPr>
            <a:lstStyle/>
            <a:p>
              <a:r>
                <a:rPr lang="en-US" sz="2400" b="1" dirty="0">
                  <a:solidFill>
                    <a:schemeClr val="bg1"/>
                  </a:solidFill>
                </a:rPr>
                <a:t>Bacteria</a:t>
              </a:r>
            </a:p>
          </p:txBody>
        </p:sp>
      </p:grpSp>
    </p:spTree>
    <p:extLst>
      <p:ext uri="{BB962C8B-B14F-4D97-AF65-F5344CB8AC3E}">
        <p14:creationId xmlns:p14="http://schemas.microsoft.com/office/powerpoint/2010/main" val="339018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EC4372A-B547-C375-07D5-0EC67C5A815F}"/>
              </a:ext>
            </a:extLst>
          </p:cNvPr>
          <p:cNvPicPr>
            <a:picLocks noChangeAspect="1"/>
          </p:cNvPicPr>
          <p:nvPr/>
        </p:nvPicPr>
        <p:blipFill>
          <a:blip r:embed="rId3"/>
          <a:srcRect/>
          <a:stretch>
            <a:fillRect/>
          </a:stretch>
        </p:blipFill>
        <p:spPr>
          <a:xfrm>
            <a:off x="0" y="0"/>
            <a:ext cx="18288000" cy="12207240"/>
          </a:xfrm>
          <a:prstGeom prst="rect">
            <a:avLst/>
          </a:prstGeom>
        </p:spPr>
      </p:pic>
      <p:sp>
        <p:nvSpPr>
          <p:cNvPr id="5" name="Rectangle 4">
            <a:extLst>
              <a:ext uri="{FF2B5EF4-FFF2-40B4-BE49-F238E27FC236}">
                <a16:creationId xmlns:a16="http://schemas.microsoft.com/office/drawing/2014/main" id="{5FF09CDC-EAD4-36CE-7205-2CE275F6FA20}"/>
              </a:ext>
            </a:extLst>
          </p:cNvPr>
          <p:cNvSpPr/>
          <p:nvPr/>
        </p:nvSpPr>
        <p:spPr>
          <a:xfrm>
            <a:off x="838200" y="571500"/>
            <a:ext cx="9829800" cy="4800600"/>
          </a:xfrm>
          <a:prstGeom prst="rect">
            <a:avLst/>
          </a:prstGeom>
          <a:solidFill>
            <a:srgbClr val="404040">
              <a:alpha val="50196"/>
            </a:srgbClr>
          </a:solidFill>
          <a:ln>
            <a:solidFill>
              <a:srgbClr val="000000">
                <a:alpha val="3098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14">
            <a:extLst>
              <a:ext uri="{FF2B5EF4-FFF2-40B4-BE49-F238E27FC236}">
                <a16:creationId xmlns:a16="http://schemas.microsoft.com/office/drawing/2014/main" id="{A526D47F-355F-C2AF-E3AA-AECCA159A0B5}"/>
              </a:ext>
            </a:extLst>
          </p:cNvPr>
          <p:cNvSpPr txBox="1"/>
          <p:nvPr/>
        </p:nvSpPr>
        <p:spPr>
          <a:xfrm>
            <a:off x="1066800" y="703540"/>
            <a:ext cx="9528277" cy="4412746"/>
          </a:xfrm>
          <a:prstGeom prst="rect">
            <a:avLst/>
          </a:prstGeom>
        </p:spPr>
        <p:txBody>
          <a:bodyPr lIns="0" tIns="0" rIns="0" bIns="0" rtlCol="0" anchor="t">
            <a:spAutoFit/>
          </a:bodyPr>
          <a:lstStyle/>
          <a:p>
            <a:pPr>
              <a:lnSpc>
                <a:spcPts val="8640"/>
              </a:lnSpc>
            </a:pPr>
            <a:r>
              <a:rPr lang="en-US" sz="7200" spc="144" dirty="0">
                <a:solidFill>
                  <a:schemeClr val="bg1"/>
                </a:solidFill>
                <a:latin typeface="Josefin Sans Bold"/>
              </a:rPr>
              <a:t>Maximum Nitrate in Drinking Water for Safety = 10 mg/L Nitrate-Nitrogen</a:t>
            </a:r>
          </a:p>
        </p:txBody>
      </p:sp>
    </p:spTree>
    <p:extLst>
      <p:ext uri="{BB962C8B-B14F-4D97-AF65-F5344CB8AC3E}">
        <p14:creationId xmlns:p14="http://schemas.microsoft.com/office/powerpoint/2010/main" val="2556526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D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66701"/>
          <a:stretch>
            <a:fillRect/>
          </a:stretch>
        </p:blipFill>
        <p:spPr>
          <a:xfrm>
            <a:off x="16955226" y="8954123"/>
            <a:ext cx="967098" cy="966495"/>
          </a:xfrm>
          <a:prstGeom prst="rect">
            <a:avLst/>
          </a:prstGeom>
        </p:spPr>
      </p:pic>
      <p:pic>
        <p:nvPicPr>
          <p:cNvPr id="3" name="Picture 3"/>
          <p:cNvPicPr>
            <a:picLocks noChangeAspect="1"/>
          </p:cNvPicPr>
          <p:nvPr/>
        </p:nvPicPr>
        <p:blipFill>
          <a:blip r:embed="rId4"/>
          <a:srcRect l="10352" t="17296" r="23801" b="19147"/>
          <a:stretch>
            <a:fillRect/>
          </a:stretch>
        </p:blipFill>
        <p:spPr>
          <a:xfrm>
            <a:off x="3577324" y="3146920"/>
            <a:ext cx="11133352" cy="6044705"/>
          </a:xfrm>
          <a:prstGeom prst="rect">
            <a:avLst/>
          </a:prstGeom>
        </p:spPr>
      </p:pic>
      <p:sp>
        <p:nvSpPr>
          <p:cNvPr id="4" name="TextBox 4"/>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Nitrate in Nebraska</a:t>
            </a:r>
          </a:p>
        </p:txBody>
      </p:sp>
      <p:grpSp>
        <p:nvGrpSpPr>
          <p:cNvPr id="5" name="Group 5"/>
          <p:cNvGrpSpPr/>
          <p:nvPr/>
        </p:nvGrpSpPr>
        <p:grpSpPr>
          <a:xfrm>
            <a:off x="667633" y="716484"/>
            <a:ext cx="1955829" cy="1955829"/>
            <a:chOff x="0" y="0"/>
            <a:chExt cx="2607772" cy="2607772"/>
          </a:xfrm>
        </p:grpSpPr>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2607772" cy="260777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52579" y="1094862"/>
              <a:ext cx="889841" cy="1142653"/>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8383" y="551200"/>
              <a:ext cx="2091006" cy="1087323"/>
            </a:xfrm>
            <a:prstGeom prst="rect">
              <a:avLst/>
            </a:prstGeom>
          </p:spPr>
        </p:pic>
      </p:grpSp>
      <p:sp>
        <p:nvSpPr>
          <p:cNvPr id="9" name="TextBox 9"/>
          <p:cNvSpPr txBox="1"/>
          <p:nvPr/>
        </p:nvSpPr>
        <p:spPr>
          <a:xfrm>
            <a:off x="2880641" y="971550"/>
            <a:ext cx="14868063" cy="1015663"/>
          </a:xfrm>
          <a:prstGeom prst="rect">
            <a:avLst/>
          </a:prstGeom>
        </p:spPr>
        <p:txBody>
          <a:bodyPr lIns="0" tIns="0" rIns="0" bIns="0" rtlCol="0" anchor="t">
            <a:spAutoFit/>
          </a:bodyPr>
          <a:lstStyle/>
          <a:p>
            <a:pPr algn="l">
              <a:lnSpc>
                <a:spcPts val="8000"/>
              </a:lnSpc>
            </a:pPr>
            <a:r>
              <a:rPr lang="en-US" sz="6400" spc="127" dirty="0">
                <a:solidFill>
                  <a:srgbClr val="967A65"/>
                </a:solidFill>
                <a:latin typeface="Josefin Sans"/>
              </a:rPr>
              <a:t>Nebraska Nitrate Trends</a:t>
            </a:r>
          </a:p>
        </p:txBody>
      </p:sp>
      <p:sp>
        <p:nvSpPr>
          <p:cNvPr id="10" name="TextBox 10"/>
          <p:cNvSpPr txBox="1"/>
          <p:nvPr/>
        </p:nvSpPr>
        <p:spPr>
          <a:xfrm>
            <a:off x="130227" y="3324013"/>
            <a:ext cx="3371493" cy="1134926"/>
          </a:xfrm>
          <a:prstGeom prst="rect">
            <a:avLst/>
          </a:prstGeom>
        </p:spPr>
        <p:txBody>
          <a:bodyPr lIns="0" tIns="0" rIns="0" bIns="0" rtlCol="0" anchor="t">
            <a:spAutoFit/>
          </a:bodyPr>
          <a:lstStyle/>
          <a:p>
            <a:pPr algn="ctr">
              <a:lnSpc>
                <a:spcPts val="3015"/>
              </a:lnSpc>
            </a:pPr>
            <a:r>
              <a:rPr lang="en-US" sz="2000" dirty="0" err="1">
                <a:solidFill>
                  <a:srgbClr val="000000"/>
                </a:solidFill>
                <a:latin typeface="Josefin Sans Bold"/>
              </a:rPr>
              <a:t>Alanex</a:t>
            </a:r>
            <a:r>
              <a:rPr lang="en-US" sz="2000" dirty="0">
                <a:solidFill>
                  <a:srgbClr val="000000"/>
                </a:solidFill>
                <a:latin typeface="Josefin Sans Bold"/>
              </a:rPr>
              <a:t>, Bronco, Cannon, </a:t>
            </a:r>
          </a:p>
          <a:p>
            <a:pPr algn="ctr">
              <a:lnSpc>
                <a:spcPts val="3015"/>
              </a:lnSpc>
            </a:pPr>
            <a:r>
              <a:rPr lang="en-US" sz="2000" dirty="0">
                <a:solidFill>
                  <a:srgbClr val="000000"/>
                </a:solidFill>
                <a:latin typeface="Josefin Sans Bold"/>
              </a:rPr>
              <a:t>Crop Star, Lariat, </a:t>
            </a:r>
          </a:p>
          <a:p>
            <a:pPr algn="ctr">
              <a:lnSpc>
                <a:spcPts val="3015"/>
              </a:lnSpc>
            </a:pPr>
            <a:r>
              <a:rPr lang="en-US" sz="2000" dirty="0">
                <a:solidFill>
                  <a:srgbClr val="000000"/>
                </a:solidFill>
                <a:latin typeface="Josefin Sans Bold"/>
              </a:rPr>
              <a:t>Lasso, and Partner</a:t>
            </a:r>
          </a:p>
        </p:txBody>
      </p:sp>
      <p:sp>
        <p:nvSpPr>
          <p:cNvPr id="11" name="AutoShape 11"/>
          <p:cNvSpPr/>
          <p:nvPr/>
        </p:nvSpPr>
        <p:spPr>
          <a:xfrm rot="1337040">
            <a:off x="1917667" y="4811563"/>
            <a:ext cx="1724036" cy="0"/>
          </a:xfrm>
          <a:prstGeom prst="line">
            <a:avLst/>
          </a:prstGeom>
          <a:ln w="47625" cap="rnd">
            <a:solidFill>
              <a:srgbClr val="000000"/>
            </a:solidFill>
            <a:prstDash val="solid"/>
            <a:headEnd type="none" w="sm" len="sm"/>
            <a:tailEnd type="arrow" w="med" len="sm"/>
          </a:ln>
        </p:spPr>
      </p:sp>
      <p:sp>
        <p:nvSpPr>
          <p:cNvPr id="12" name="TextBox 12"/>
          <p:cNvSpPr txBox="1"/>
          <p:nvPr/>
        </p:nvSpPr>
        <p:spPr>
          <a:xfrm>
            <a:off x="0" y="5504428"/>
            <a:ext cx="3501719" cy="1275990"/>
          </a:xfrm>
          <a:prstGeom prst="rect">
            <a:avLst/>
          </a:prstGeom>
        </p:spPr>
        <p:txBody>
          <a:bodyPr lIns="0" tIns="0" rIns="0" bIns="0" rtlCol="0" anchor="t">
            <a:spAutoFit/>
          </a:bodyPr>
          <a:lstStyle/>
          <a:p>
            <a:pPr algn="ctr">
              <a:lnSpc>
                <a:spcPts val="3359"/>
              </a:lnSpc>
              <a:spcBef>
                <a:spcPct val="0"/>
              </a:spcBef>
            </a:pPr>
            <a:r>
              <a:rPr lang="en-US">
                <a:solidFill>
                  <a:srgbClr val="000000"/>
                </a:solidFill>
                <a:latin typeface="Josefin Sans Bold"/>
              </a:rPr>
              <a:t>Bicep, Acuron, Brawl, </a:t>
            </a:r>
          </a:p>
          <a:p>
            <a:pPr algn="ctr">
              <a:lnSpc>
                <a:spcPts val="3359"/>
              </a:lnSpc>
              <a:spcBef>
                <a:spcPct val="0"/>
              </a:spcBef>
            </a:pPr>
            <a:r>
              <a:rPr lang="en-US" spc="-110">
                <a:solidFill>
                  <a:srgbClr val="000000"/>
                </a:solidFill>
                <a:latin typeface="Josefin Sans Bold"/>
              </a:rPr>
              <a:t>Dual II Magnum, Matador, Prefix and Sequence</a:t>
            </a:r>
          </a:p>
        </p:txBody>
      </p:sp>
      <p:sp>
        <p:nvSpPr>
          <p:cNvPr id="13" name="AutoShape 13"/>
          <p:cNvSpPr/>
          <p:nvPr/>
        </p:nvSpPr>
        <p:spPr>
          <a:xfrm rot="-258996">
            <a:off x="2621872" y="6403004"/>
            <a:ext cx="1121083" cy="0"/>
          </a:xfrm>
          <a:prstGeom prst="line">
            <a:avLst/>
          </a:prstGeom>
          <a:ln w="47625" cap="rnd">
            <a:solidFill>
              <a:srgbClr val="000000"/>
            </a:solidFill>
            <a:prstDash val="solid"/>
            <a:headEnd type="none" w="sm" len="sm"/>
            <a:tailEnd type="arrow" w="med" len="sm"/>
          </a:ln>
        </p:spPr>
      </p:sp>
      <p:sp>
        <p:nvSpPr>
          <p:cNvPr id="14" name="TextBox 14"/>
          <p:cNvSpPr txBox="1"/>
          <p:nvPr/>
        </p:nvSpPr>
        <p:spPr>
          <a:xfrm>
            <a:off x="272625" y="7649422"/>
            <a:ext cx="3229094" cy="839974"/>
          </a:xfrm>
          <a:prstGeom prst="rect">
            <a:avLst/>
          </a:prstGeom>
        </p:spPr>
        <p:txBody>
          <a:bodyPr lIns="0" tIns="0" rIns="0" bIns="0" rtlCol="0" anchor="t">
            <a:spAutoFit/>
          </a:bodyPr>
          <a:lstStyle/>
          <a:p>
            <a:pPr algn="ctr">
              <a:lnSpc>
                <a:spcPts val="3359"/>
              </a:lnSpc>
              <a:spcBef>
                <a:spcPct val="0"/>
              </a:spcBef>
            </a:pPr>
            <a:r>
              <a:rPr lang="en-US" spc="144" dirty="0">
                <a:solidFill>
                  <a:srgbClr val="000000"/>
                </a:solidFill>
                <a:latin typeface="Josefin Sans Bold"/>
              </a:rPr>
              <a:t>Bladex, DW3418, </a:t>
            </a:r>
          </a:p>
          <a:p>
            <a:pPr algn="ctr">
              <a:lnSpc>
                <a:spcPts val="3359"/>
              </a:lnSpc>
              <a:spcBef>
                <a:spcPct val="0"/>
              </a:spcBef>
            </a:pPr>
            <a:r>
              <a:rPr lang="en-US" dirty="0" err="1">
                <a:solidFill>
                  <a:srgbClr val="000000"/>
                </a:solidFill>
                <a:latin typeface="Josefin Sans Bold"/>
              </a:rPr>
              <a:t>Fortrol</a:t>
            </a:r>
            <a:r>
              <a:rPr lang="en-US" dirty="0">
                <a:solidFill>
                  <a:srgbClr val="000000"/>
                </a:solidFill>
                <a:latin typeface="Josefin Sans Bold"/>
              </a:rPr>
              <a:t>, Match, and </a:t>
            </a:r>
            <a:r>
              <a:rPr lang="en-US" dirty="0" err="1">
                <a:solidFill>
                  <a:srgbClr val="000000"/>
                </a:solidFill>
                <a:latin typeface="Josefin Sans Bold"/>
              </a:rPr>
              <a:t>Payze</a:t>
            </a:r>
            <a:endParaRPr lang="en-US" dirty="0">
              <a:solidFill>
                <a:srgbClr val="000000"/>
              </a:solidFill>
              <a:latin typeface="Josefin Sans Bold"/>
            </a:endParaRPr>
          </a:p>
        </p:txBody>
      </p:sp>
      <p:sp>
        <p:nvSpPr>
          <p:cNvPr id="15" name="AutoShape 15"/>
          <p:cNvSpPr/>
          <p:nvPr/>
        </p:nvSpPr>
        <p:spPr>
          <a:xfrm rot="-3543366">
            <a:off x="2795793" y="7544298"/>
            <a:ext cx="1251309" cy="0"/>
          </a:xfrm>
          <a:prstGeom prst="line">
            <a:avLst/>
          </a:prstGeom>
          <a:ln w="47625" cap="rnd">
            <a:solidFill>
              <a:srgbClr val="000000"/>
            </a:solidFill>
            <a:prstDash val="solid"/>
            <a:headEnd type="none" w="sm" len="sm"/>
            <a:tailEnd type="arrow" w="med" len="sm"/>
          </a:ln>
        </p:spPr>
      </p:sp>
      <p:sp>
        <p:nvSpPr>
          <p:cNvPr id="16" name="TextBox 16"/>
          <p:cNvSpPr txBox="1"/>
          <p:nvPr/>
        </p:nvSpPr>
        <p:spPr>
          <a:xfrm>
            <a:off x="544458" y="8982075"/>
            <a:ext cx="2202180" cy="403957"/>
          </a:xfrm>
          <a:prstGeom prst="rect">
            <a:avLst/>
          </a:prstGeom>
        </p:spPr>
        <p:txBody>
          <a:bodyPr lIns="0" tIns="0" rIns="0" bIns="0" rtlCol="0" anchor="t">
            <a:spAutoFit/>
          </a:bodyPr>
          <a:lstStyle/>
          <a:p>
            <a:pPr algn="ctr">
              <a:lnSpc>
                <a:spcPts val="3359"/>
              </a:lnSpc>
              <a:spcBef>
                <a:spcPct val="0"/>
              </a:spcBef>
            </a:pPr>
            <a:r>
              <a:rPr lang="en-US" spc="144">
                <a:solidFill>
                  <a:srgbClr val="000000"/>
                </a:solidFill>
                <a:latin typeface="Josefin Sans Bold"/>
              </a:rPr>
              <a:t>Sencor, Canopy</a:t>
            </a:r>
          </a:p>
        </p:txBody>
      </p:sp>
      <p:sp>
        <p:nvSpPr>
          <p:cNvPr id="17" name="AutoShape 17"/>
          <p:cNvSpPr/>
          <p:nvPr/>
        </p:nvSpPr>
        <p:spPr>
          <a:xfrm rot="-807686">
            <a:off x="2868458" y="8955520"/>
            <a:ext cx="886883" cy="0"/>
          </a:xfrm>
          <a:prstGeom prst="line">
            <a:avLst/>
          </a:prstGeom>
          <a:ln w="47625" cap="rnd">
            <a:solidFill>
              <a:srgbClr val="000000"/>
            </a:solidFill>
            <a:prstDash val="solid"/>
            <a:headEnd type="none" w="sm" len="sm"/>
            <a:tailEnd type="arrow" w="med" len="sm"/>
          </a:ln>
        </p:spPr>
      </p:sp>
    </p:spTree>
    <p:extLst>
      <p:ext uri="{BB962C8B-B14F-4D97-AF65-F5344CB8AC3E}">
        <p14:creationId xmlns:p14="http://schemas.microsoft.com/office/powerpoint/2010/main" val="3358242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D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66701"/>
          <a:stretch>
            <a:fillRect/>
          </a:stretch>
        </p:blipFill>
        <p:spPr>
          <a:xfrm>
            <a:off x="16955226" y="8954123"/>
            <a:ext cx="967098" cy="966495"/>
          </a:xfrm>
          <a:prstGeom prst="rect">
            <a:avLst/>
          </a:prstGeom>
        </p:spPr>
      </p:pic>
      <p:grpSp>
        <p:nvGrpSpPr>
          <p:cNvPr id="5" name="Group 5"/>
          <p:cNvGrpSpPr/>
          <p:nvPr/>
        </p:nvGrpSpPr>
        <p:grpSpPr>
          <a:xfrm>
            <a:off x="667633" y="716484"/>
            <a:ext cx="1955829" cy="1955829"/>
            <a:chOff x="0" y="0"/>
            <a:chExt cx="2607772" cy="2607772"/>
          </a:xfrm>
        </p:grpSpPr>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2607772" cy="260777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2579" y="1094862"/>
              <a:ext cx="889841" cy="114265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8383" y="551200"/>
              <a:ext cx="2091006" cy="1087323"/>
            </a:xfrm>
            <a:prstGeom prst="rect">
              <a:avLst/>
            </a:prstGeom>
          </p:spPr>
        </p:pic>
      </p:grpSp>
      <p:sp>
        <p:nvSpPr>
          <p:cNvPr id="9" name="TextBox 9"/>
          <p:cNvSpPr txBox="1"/>
          <p:nvPr/>
        </p:nvSpPr>
        <p:spPr>
          <a:xfrm>
            <a:off x="2880641" y="971550"/>
            <a:ext cx="14868063" cy="1015663"/>
          </a:xfrm>
          <a:prstGeom prst="rect">
            <a:avLst/>
          </a:prstGeom>
        </p:spPr>
        <p:txBody>
          <a:bodyPr lIns="0" tIns="0" rIns="0" bIns="0" rtlCol="0" anchor="t">
            <a:spAutoFit/>
          </a:bodyPr>
          <a:lstStyle/>
          <a:p>
            <a:pPr algn="l">
              <a:lnSpc>
                <a:spcPts val="8000"/>
              </a:lnSpc>
            </a:pPr>
            <a:r>
              <a:rPr lang="en-US" sz="6400" spc="127" dirty="0">
                <a:solidFill>
                  <a:srgbClr val="967A65"/>
                </a:solidFill>
                <a:latin typeface="Josefin Sans"/>
              </a:rPr>
              <a:t>Nebraska Nitrate Trends</a:t>
            </a:r>
          </a:p>
        </p:txBody>
      </p:sp>
      <p:sp>
        <p:nvSpPr>
          <p:cNvPr id="11" name="TextBox 4">
            <a:extLst>
              <a:ext uri="{FF2B5EF4-FFF2-40B4-BE49-F238E27FC236}">
                <a16:creationId xmlns:a16="http://schemas.microsoft.com/office/drawing/2014/main" id="{5E8D2892-722B-4EAF-98D2-9BE3F747BBD8}"/>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Understanding Nitrate in Nebraska</a:t>
            </a:r>
          </a:p>
        </p:txBody>
      </p:sp>
      <p:sp>
        <p:nvSpPr>
          <p:cNvPr id="14" name="TextBox 13">
            <a:extLst>
              <a:ext uri="{FF2B5EF4-FFF2-40B4-BE49-F238E27FC236}">
                <a16:creationId xmlns:a16="http://schemas.microsoft.com/office/drawing/2014/main" id="{825084D6-261A-4BF1-8C02-5B34B1C6D304}"/>
              </a:ext>
            </a:extLst>
          </p:cNvPr>
          <p:cNvSpPr txBox="1"/>
          <p:nvPr/>
        </p:nvSpPr>
        <p:spPr>
          <a:xfrm>
            <a:off x="2891527" y="2607019"/>
            <a:ext cx="13487400" cy="1446550"/>
          </a:xfrm>
          <a:prstGeom prst="rect">
            <a:avLst/>
          </a:prstGeom>
          <a:noFill/>
        </p:spPr>
        <p:txBody>
          <a:bodyPr wrap="square">
            <a:spAutoFit/>
          </a:bodyPr>
          <a:lstStyle/>
          <a:p>
            <a:r>
              <a:rPr lang="en-US" sz="4400" spc="127" dirty="0">
                <a:solidFill>
                  <a:srgbClr val="967A65"/>
                </a:solidFill>
                <a:latin typeface="Josefin Sans"/>
              </a:rPr>
              <a:t>Most recent recorded Nitrate-N</a:t>
            </a:r>
          </a:p>
          <a:p>
            <a:r>
              <a:rPr lang="en-US" sz="4400" spc="127" dirty="0">
                <a:solidFill>
                  <a:srgbClr val="967A65"/>
                </a:solidFill>
                <a:latin typeface="Josefin Sans"/>
              </a:rPr>
              <a:t>concentrations of 18,483 wells from 2001-2020</a:t>
            </a:r>
          </a:p>
        </p:txBody>
      </p:sp>
      <p:pic>
        <p:nvPicPr>
          <p:cNvPr id="4" name="Picture 3">
            <a:extLst>
              <a:ext uri="{FF2B5EF4-FFF2-40B4-BE49-F238E27FC236}">
                <a16:creationId xmlns:a16="http://schemas.microsoft.com/office/drawing/2014/main" id="{A2D0F47D-13AA-49E9-BD42-55AE675270A6}"/>
              </a:ext>
            </a:extLst>
          </p:cNvPr>
          <p:cNvPicPr>
            <a:picLocks noChangeAspect="1"/>
          </p:cNvPicPr>
          <p:nvPr/>
        </p:nvPicPr>
        <p:blipFill rotWithShape="1">
          <a:blip r:embed="rId10"/>
          <a:srcRect l="37500" t="31482" r="21250" b="34444"/>
          <a:stretch/>
        </p:blipFill>
        <p:spPr>
          <a:xfrm>
            <a:off x="-1" y="3913909"/>
            <a:ext cx="13716001" cy="6373092"/>
          </a:xfrm>
          <a:prstGeom prst="rect">
            <a:avLst/>
          </a:prstGeom>
        </p:spPr>
      </p:pic>
      <p:pic>
        <p:nvPicPr>
          <p:cNvPr id="13" name="Picture 12">
            <a:extLst>
              <a:ext uri="{FF2B5EF4-FFF2-40B4-BE49-F238E27FC236}">
                <a16:creationId xmlns:a16="http://schemas.microsoft.com/office/drawing/2014/main" id="{310E44E5-D72F-42B1-A80E-127FB233E3EF}"/>
              </a:ext>
            </a:extLst>
          </p:cNvPr>
          <p:cNvPicPr>
            <a:picLocks noChangeAspect="1"/>
          </p:cNvPicPr>
          <p:nvPr/>
        </p:nvPicPr>
        <p:blipFill rotWithShape="1">
          <a:blip r:embed="rId11"/>
          <a:srcRect l="71667" t="66576" r="18333" b="16570"/>
          <a:stretch/>
        </p:blipFill>
        <p:spPr>
          <a:xfrm>
            <a:off x="13944511" y="4908933"/>
            <a:ext cx="3804193" cy="3606662"/>
          </a:xfrm>
          <a:prstGeom prst="rect">
            <a:avLst/>
          </a:prstGeom>
        </p:spPr>
      </p:pic>
    </p:spTree>
    <p:extLst>
      <p:ext uri="{BB962C8B-B14F-4D97-AF65-F5344CB8AC3E}">
        <p14:creationId xmlns:p14="http://schemas.microsoft.com/office/powerpoint/2010/main" val="33413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D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66701"/>
          <a:stretch>
            <a:fillRect/>
          </a:stretch>
        </p:blipFill>
        <p:spPr>
          <a:xfrm>
            <a:off x="16955226" y="8954123"/>
            <a:ext cx="967098" cy="966495"/>
          </a:xfrm>
          <a:prstGeom prst="rect">
            <a:avLst/>
          </a:prstGeom>
        </p:spPr>
      </p:pic>
      <p:grpSp>
        <p:nvGrpSpPr>
          <p:cNvPr id="5" name="Group 5"/>
          <p:cNvGrpSpPr/>
          <p:nvPr/>
        </p:nvGrpSpPr>
        <p:grpSpPr>
          <a:xfrm>
            <a:off x="667633" y="716484"/>
            <a:ext cx="1955829" cy="1955829"/>
            <a:chOff x="0" y="0"/>
            <a:chExt cx="2607772" cy="2607772"/>
          </a:xfrm>
        </p:grpSpPr>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2607772" cy="260777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2579" y="1094862"/>
              <a:ext cx="889841" cy="114265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8383" y="551200"/>
              <a:ext cx="2091006" cy="1087323"/>
            </a:xfrm>
            <a:prstGeom prst="rect">
              <a:avLst/>
            </a:prstGeom>
          </p:spPr>
        </p:pic>
      </p:grpSp>
      <p:sp>
        <p:nvSpPr>
          <p:cNvPr id="9" name="TextBox 9"/>
          <p:cNvSpPr txBox="1"/>
          <p:nvPr/>
        </p:nvSpPr>
        <p:spPr>
          <a:xfrm>
            <a:off x="2880641" y="971550"/>
            <a:ext cx="14868063" cy="1015663"/>
          </a:xfrm>
          <a:prstGeom prst="rect">
            <a:avLst/>
          </a:prstGeom>
        </p:spPr>
        <p:txBody>
          <a:bodyPr lIns="0" tIns="0" rIns="0" bIns="0" rtlCol="0" anchor="t">
            <a:spAutoFit/>
          </a:bodyPr>
          <a:lstStyle/>
          <a:p>
            <a:pPr algn="l">
              <a:lnSpc>
                <a:spcPts val="8000"/>
              </a:lnSpc>
            </a:pPr>
            <a:r>
              <a:rPr lang="en-US" sz="6400" spc="127" dirty="0">
                <a:solidFill>
                  <a:srgbClr val="967A65"/>
                </a:solidFill>
                <a:latin typeface="Josefin Sans"/>
              </a:rPr>
              <a:t>Nebraska Nitrate Trends</a:t>
            </a:r>
          </a:p>
        </p:txBody>
      </p:sp>
      <p:sp>
        <p:nvSpPr>
          <p:cNvPr id="11" name="TextBox 4">
            <a:extLst>
              <a:ext uri="{FF2B5EF4-FFF2-40B4-BE49-F238E27FC236}">
                <a16:creationId xmlns:a16="http://schemas.microsoft.com/office/drawing/2014/main" id="{5E8D2892-722B-4EAF-98D2-9BE3F747BBD8}"/>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Understanding Nitrate in Nebraska</a:t>
            </a:r>
          </a:p>
        </p:txBody>
      </p:sp>
      <p:pic>
        <p:nvPicPr>
          <p:cNvPr id="12" name="Picture 11">
            <a:extLst>
              <a:ext uri="{FF2B5EF4-FFF2-40B4-BE49-F238E27FC236}">
                <a16:creationId xmlns:a16="http://schemas.microsoft.com/office/drawing/2014/main" id="{DA8C1295-281A-4D7C-9B7C-A5810CF67DA1}"/>
              </a:ext>
            </a:extLst>
          </p:cNvPr>
          <p:cNvPicPr>
            <a:picLocks noChangeAspect="1"/>
          </p:cNvPicPr>
          <p:nvPr/>
        </p:nvPicPr>
        <p:blipFill rotWithShape="1">
          <a:blip r:embed="rId10"/>
          <a:srcRect l="38333" t="25977" r="17917" b="32263"/>
          <a:stretch/>
        </p:blipFill>
        <p:spPr>
          <a:xfrm>
            <a:off x="2837098" y="4053569"/>
            <a:ext cx="10907111" cy="5856163"/>
          </a:xfrm>
          <a:prstGeom prst="rect">
            <a:avLst/>
          </a:prstGeom>
        </p:spPr>
      </p:pic>
      <p:sp>
        <p:nvSpPr>
          <p:cNvPr id="14" name="TextBox 13">
            <a:extLst>
              <a:ext uri="{FF2B5EF4-FFF2-40B4-BE49-F238E27FC236}">
                <a16:creationId xmlns:a16="http://schemas.microsoft.com/office/drawing/2014/main" id="{825084D6-261A-4BF1-8C02-5B34B1C6D304}"/>
              </a:ext>
            </a:extLst>
          </p:cNvPr>
          <p:cNvSpPr txBox="1"/>
          <p:nvPr/>
        </p:nvSpPr>
        <p:spPr>
          <a:xfrm>
            <a:off x="2891527" y="2607019"/>
            <a:ext cx="13487400" cy="1446550"/>
          </a:xfrm>
          <a:prstGeom prst="rect">
            <a:avLst/>
          </a:prstGeom>
          <a:noFill/>
        </p:spPr>
        <p:txBody>
          <a:bodyPr wrap="square">
            <a:spAutoFit/>
          </a:bodyPr>
          <a:lstStyle/>
          <a:p>
            <a:r>
              <a:rPr lang="en-US" sz="4400" spc="127" dirty="0">
                <a:solidFill>
                  <a:srgbClr val="967A65"/>
                </a:solidFill>
                <a:latin typeface="Josefin Sans"/>
              </a:rPr>
              <a:t>Statewide Number &amp; Median of Nitrate Analyses, 2001-2020</a:t>
            </a:r>
          </a:p>
        </p:txBody>
      </p:sp>
      <p:sp>
        <p:nvSpPr>
          <p:cNvPr id="3" name="TextBox 2">
            <a:extLst>
              <a:ext uri="{FF2B5EF4-FFF2-40B4-BE49-F238E27FC236}">
                <a16:creationId xmlns:a16="http://schemas.microsoft.com/office/drawing/2014/main" id="{B01E4F39-1CC4-CB37-C613-0B153ABAEFB5}"/>
              </a:ext>
            </a:extLst>
          </p:cNvPr>
          <p:cNvSpPr txBox="1"/>
          <p:nvPr/>
        </p:nvSpPr>
        <p:spPr>
          <a:xfrm>
            <a:off x="13563600" y="4152900"/>
            <a:ext cx="2286000" cy="5439951"/>
          </a:xfrm>
          <a:prstGeom prst="rect">
            <a:avLst/>
          </a:prstGeom>
          <a:noFill/>
        </p:spPr>
        <p:txBody>
          <a:bodyPr wrap="square" rtlCol="0">
            <a:spAutoFit/>
          </a:bodyPr>
          <a:lstStyle/>
          <a:p>
            <a:pPr>
              <a:spcAft>
                <a:spcPts val="900"/>
              </a:spcAft>
            </a:pPr>
            <a:r>
              <a:rPr lang="en-US" sz="2800" dirty="0"/>
              <a:t>9</a:t>
            </a:r>
          </a:p>
          <a:p>
            <a:pPr>
              <a:spcAft>
                <a:spcPts val="900"/>
              </a:spcAft>
            </a:pPr>
            <a:r>
              <a:rPr lang="en-US" sz="2800" dirty="0"/>
              <a:t>8</a:t>
            </a:r>
          </a:p>
          <a:p>
            <a:pPr>
              <a:spcAft>
                <a:spcPts val="900"/>
              </a:spcAft>
            </a:pPr>
            <a:r>
              <a:rPr lang="en-US" sz="2800" dirty="0"/>
              <a:t>7</a:t>
            </a:r>
          </a:p>
          <a:p>
            <a:pPr>
              <a:spcAft>
                <a:spcPts val="900"/>
              </a:spcAft>
            </a:pPr>
            <a:r>
              <a:rPr lang="en-US" sz="2800" dirty="0"/>
              <a:t>6</a:t>
            </a:r>
          </a:p>
          <a:p>
            <a:pPr>
              <a:spcAft>
                <a:spcPts val="900"/>
              </a:spcAft>
            </a:pPr>
            <a:r>
              <a:rPr lang="en-US" sz="2800" dirty="0"/>
              <a:t>5</a:t>
            </a:r>
          </a:p>
          <a:p>
            <a:pPr>
              <a:spcAft>
                <a:spcPts val="900"/>
              </a:spcAft>
            </a:pPr>
            <a:r>
              <a:rPr lang="en-US" sz="2800" dirty="0"/>
              <a:t>4</a:t>
            </a:r>
          </a:p>
          <a:p>
            <a:pPr>
              <a:spcAft>
                <a:spcPts val="900"/>
              </a:spcAft>
            </a:pPr>
            <a:r>
              <a:rPr lang="en-US" sz="2800" dirty="0"/>
              <a:t>3</a:t>
            </a:r>
          </a:p>
          <a:p>
            <a:pPr>
              <a:spcAft>
                <a:spcPts val="900"/>
              </a:spcAft>
            </a:pPr>
            <a:r>
              <a:rPr lang="en-US" sz="2800" dirty="0"/>
              <a:t>2</a:t>
            </a:r>
          </a:p>
          <a:p>
            <a:pPr>
              <a:spcAft>
                <a:spcPts val="900"/>
              </a:spcAft>
            </a:pPr>
            <a:r>
              <a:rPr lang="en-US" sz="2800" dirty="0"/>
              <a:t>0</a:t>
            </a:r>
          </a:p>
          <a:p>
            <a:pPr>
              <a:spcAft>
                <a:spcPts val="900"/>
              </a:spcAft>
            </a:pPr>
            <a:endParaRPr lang="en-US" sz="2800" dirty="0"/>
          </a:p>
        </p:txBody>
      </p:sp>
    </p:spTree>
    <p:extLst>
      <p:ext uri="{BB962C8B-B14F-4D97-AF65-F5344CB8AC3E}">
        <p14:creationId xmlns:p14="http://schemas.microsoft.com/office/powerpoint/2010/main" val="2137605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D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66701"/>
          <a:stretch>
            <a:fillRect/>
          </a:stretch>
        </p:blipFill>
        <p:spPr>
          <a:xfrm>
            <a:off x="16955226" y="8954123"/>
            <a:ext cx="967098" cy="966495"/>
          </a:xfrm>
          <a:prstGeom prst="rect">
            <a:avLst/>
          </a:prstGeom>
        </p:spPr>
      </p:pic>
      <p:grpSp>
        <p:nvGrpSpPr>
          <p:cNvPr id="5" name="Group 5"/>
          <p:cNvGrpSpPr/>
          <p:nvPr/>
        </p:nvGrpSpPr>
        <p:grpSpPr>
          <a:xfrm>
            <a:off x="667633" y="716484"/>
            <a:ext cx="1955829" cy="1955829"/>
            <a:chOff x="0" y="0"/>
            <a:chExt cx="2607772" cy="2607772"/>
          </a:xfrm>
        </p:grpSpPr>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2607772" cy="260777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2579" y="1094862"/>
              <a:ext cx="889841" cy="114265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8383" y="551200"/>
              <a:ext cx="2091006" cy="1087323"/>
            </a:xfrm>
            <a:prstGeom prst="rect">
              <a:avLst/>
            </a:prstGeom>
          </p:spPr>
        </p:pic>
      </p:grpSp>
      <p:sp>
        <p:nvSpPr>
          <p:cNvPr id="9" name="TextBox 9"/>
          <p:cNvSpPr txBox="1"/>
          <p:nvPr/>
        </p:nvSpPr>
        <p:spPr>
          <a:xfrm>
            <a:off x="2880641" y="971550"/>
            <a:ext cx="14868063" cy="1015663"/>
          </a:xfrm>
          <a:prstGeom prst="rect">
            <a:avLst/>
          </a:prstGeom>
        </p:spPr>
        <p:txBody>
          <a:bodyPr lIns="0" tIns="0" rIns="0" bIns="0" rtlCol="0" anchor="t">
            <a:spAutoFit/>
          </a:bodyPr>
          <a:lstStyle/>
          <a:p>
            <a:pPr algn="l">
              <a:lnSpc>
                <a:spcPts val="8000"/>
              </a:lnSpc>
            </a:pPr>
            <a:r>
              <a:rPr lang="en-US" sz="6400" spc="127" dirty="0">
                <a:solidFill>
                  <a:srgbClr val="967A65"/>
                </a:solidFill>
                <a:latin typeface="Josefin Sans"/>
              </a:rPr>
              <a:t>Nebraska Nitrate Trends</a:t>
            </a:r>
          </a:p>
        </p:txBody>
      </p:sp>
      <p:sp>
        <p:nvSpPr>
          <p:cNvPr id="11" name="TextBox 4">
            <a:extLst>
              <a:ext uri="{FF2B5EF4-FFF2-40B4-BE49-F238E27FC236}">
                <a16:creationId xmlns:a16="http://schemas.microsoft.com/office/drawing/2014/main" id="{5E8D2892-722B-4EAF-98D2-9BE3F747BBD8}"/>
              </a:ext>
            </a:extLst>
          </p:cNvPr>
          <p:cNvSpPr txBox="1"/>
          <p:nvPr/>
        </p:nvSpPr>
        <p:spPr>
          <a:xfrm>
            <a:off x="11273866" y="9191625"/>
            <a:ext cx="5595058" cy="419346"/>
          </a:xfrm>
          <a:prstGeom prst="rect">
            <a:avLst/>
          </a:prstGeom>
        </p:spPr>
        <p:txBody>
          <a:bodyPr lIns="0" tIns="0" rIns="0" bIns="0" rtlCol="0" anchor="t">
            <a:spAutoFit/>
          </a:bodyPr>
          <a:lstStyle/>
          <a:p>
            <a:pPr algn="r">
              <a:lnSpc>
                <a:spcPts val="3359"/>
              </a:lnSpc>
            </a:pPr>
            <a:r>
              <a:rPr lang="en-US" sz="2400" spc="144" dirty="0">
                <a:solidFill>
                  <a:srgbClr val="204666"/>
                </a:solidFill>
                <a:latin typeface="Josefin Sans"/>
              </a:rPr>
              <a:t>Understanding Nitrate in Nebraska</a:t>
            </a:r>
          </a:p>
        </p:txBody>
      </p:sp>
      <p:sp>
        <p:nvSpPr>
          <p:cNvPr id="14" name="TextBox 13">
            <a:extLst>
              <a:ext uri="{FF2B5EF4-FFF2-40B4-BE49-F238E27FC236}">
                <a16:creationId xmlns:a16="http://schemas.microsoft.com/office/drawing/2014/main" id="{825084D6-261A-4BF1-8C02-5B34B1C6D304}"/>
              </a:ext>
            </a:extLst>
          </p:cNvPr>
          <p:cNvSpPr txBox="1"/>
          <p:nvPr/>
        </p:nvSpPr>
        <p:spPr>
          <a:xfrm>
            <a:off x="2891526" y="2607019"/>
            <a:ext cx="15030797" cy="1446550"/>
          </a:xfrm>
          <a:prstGeom prst="rect">
            <a:avLst/>
          </a:prstGeom>
          <a:noFill/>
        </p:spPr>
        <p:txBody>
          <a:bodyPr wrap="square">
            <a:spAutoFit/>
          </a:bodyPr>
          <a:lstStyle/>
          <a:p>
            <a:r>
              <a:rPr lang="en-US" sz="4400" spc="127" dirty="0">
                <a:solidFill>
                  <a:srgbClr val="967A65"/>
                </a:solidFill>
                <a:latin typeface="Josefin Sans"/>
              </a:rPr>
              <a:t>Median of the most recent Nitrate-N concentration by township of 18,483 wells from 2001-2020</a:t>
            </a:r>
          </a:p>
        </p:txBody>
      </p:sp>
      <p:pic>
        <p:nvPicPr>
          <p:cNvPr id="13" name="Picture 12">
            <a:extLst>
              <a:ext uri="{FF2B5EF4-FFF2-40B4-BE49-F238E27FC236}">
                <a16:creationId xmlns:a16="http://schemas.microsoft.com/office/drawing/2014/main" id="{310E44E5-D72F-42B1-A80E-127FB233E3EF}"/>
              </a:ext>
            </a:extLst>
          </p:cNvPr>
          <p:cNvPicPr>
            <a:picLocks noChangeAspect="1"/>
          </p:cNvPicPr>
          <p:nvPr/>
        </p:nvPicPr>
        <p:blipFill rotWithShape="1">
          <a:blip r:embed="rId10"/>
          <a:srcRect l="71667" t="66576" r="18333" b="16570"/>
          <a:stretch/>
        </p:blipFill>
        <p:spPr>
          <a:xfrm>
            <a:off x="13944511" y="4908933"/>
            <a:ext cx="3804193" cy="3606662"/>
          </a:xfrm>
          <a:prstGeom prst="rect">
            <a:avLst/>
          </a:prstGeom>
        </p:spPr>
      </p:pic>
      <p:pic>
        <p:nvPicPr>
          <p:cNvPr id="10" name="Picture 9">
            <a:extLst>
              <a:ext uri="{FF2B5EF4-FFF2-40B4-BE49-F238E27FC236}">
                <a16:creationId xmlns:a16="http://schemas.microsoft.com/office/drawing/2014/main" id="{20D987F8-30B9-4FEC-9164-8AB7851F1400}"/>
              </a:ext>
            </a:extLst>
          </p:cNvPr>
          <p:cNvPicPr>
            <a:picLocks noChangeAspect="1"/>
          </p:cNvPicPr>
          <p:nvPr/>
        </p:nvPicPr>
        <p:blipFill rotWithShape="1">
          <a:blip r:embed="rId11"/>
          <a:srcRect l="37501" t="18910" r="20416" b="44815"/>
          <a:stretch/>
        </p:blipFill>
        <p:spPr>
          <a:xfrm>
            <a:off x="667633" y="3969271"/>
            <a:ext cx="13030200" cy="6317729"/>
          </a:xfrm>
          <a:prstGeom prst="rect">
            <a:avLst/>
          </a:prstGeom>
        </p:spPr>
      </p:pic>
    </p:spTree>
    <p:extLst>
      <p:ext uri="{BB962C8B-B14F-4D97-AF65-F5344CB8AC3E}">
        <p14:creationId xmlns:p14="http://schemas.microsoft.com/office/powerpoint/2010/main" val="1667157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972457" y="-1943100"/>
            <a:ext cx="21742400" cy="12230100"/>
          </a:xfrm>
          <a:prstGeom prst="rect">
            <a:avLst/>
          </a:prstGeom>
        </p:spPr>
      </p:pic>
      <p:sp>
        <p:nvSpPr>
          <p:cNvPr id="3" name="AutoShape 3"/>
          <p:cNvSpPr/>
          <p:nvPr/>
        </p:nvSpPr>
        <p:spPr>
          <a:xfrm>
            <a:off x="8458200" y="-1943100"/>
            <a:ext cx="9829800" cy="12230100"/>
          </a:xfrm>
          <a:prstGeom prst="rect">
            <a:avLst/>
          </a:prstGeom>
          <a:solidFill>
            <a:srgbClr val="FBFDFE">
              <a:alpha val="89804"/>
            </a:srgbClr>
          </a:solidFill>
        </p:spPr>
        <p:txBody>
          <a:bodyPr/>
          <a:lstStyle/>
          <a:p>
            <a:endParaRPr lang="en-US" dirty="0"/>
          </a:p>
        </p:txBody>
      </p:sp>
      <p:sp>
        <p:nvSpPr>
          <p:cNvPr id="5" name="TextBox 5"/>
          <p:cNvSpPr txBox="1"/>
          <p:nvPr/>
        </p:nvSpPr>
        <p:spPr>
          <a:xfrm>
            <a:off x="9908820" y="4262378"/>
            <a:ext cx="7614358" cy="2041585"/>
          </a:xfrm>
          <a:prstGeom prst="rect">
            <a:avLst/>
          </a:prstGeom>
        </p:spPr>
        <p:txBody>
          <a:bodyPr lIns="0" tIns="0" rIns="0" bIns="0" rtlCol="0" anchor="t">
            <a:spAutoFit/>
          </a:bodyPr>
          <a:lstStyle/>
          <a:p>
            <a:pPr algn="ctr">
              <a:lnSpc>
                <a:spcPts val="8000"/>
              </a:lnSpc>
            </a:pPr>
            <a:r>
              <a:rPr lang="en-US" sz="6400" spc="127" dirty="0">
                <a:solidFill>
                  <a:srgbClr val="967A65"/>
                </a:solidFill>
                <a:latin typeface="Josefin Sans"/>
              </a:rPr>
              <a:t>Nitrate and Human Health</a:t>
            </a:r>
          </a:p>
        </p:txBody>
      </p:sp>
      <p:grpSp>
        <p:nvGrpSpPr>
          <p:cNvPr id="8" name="Group 5">
            <a:extLst>
              <a:ext uri="{FF2B5EF4-FFF2-40B4-BE49-F238E27FC236}">
                <a16:creationId xmlns:a16="http://schemas.microsoft.com/office/drawing/2014/main" id="{A7393883-4A9E-41DC-97F8-F27434092545}"/>
              </a:ext>
            </a:extLst>
          </p:cNvPr>
          <p:cNvGrpSpPr/>
          <p:nvPr/>
        </p:nvGrpSpPr>
        <p:grpSpPr>
          <a:xfrm>
            <a:off x="12738085" y="1663671"/>
            <a:ext cx="1955829" cy="1955829"/>
            <a:chOff x="0" y="0"/>
            <a:chExt cx="2607772" cy="2607772"/>
          </a:xfrm>
        </p:grpSpPr>
        <p:pic>
          <p:nvPicPr>
            <p:cNvPr id="9" name="Picture 6">
              <a:extLst>
                <a:ext uri="{FF2B5EF4-FFF2-40B4-BE49-F238E27FC236}">
                  <a16:creationId xmlns:a16="http://schemas.microsoft.com/office/drawing/2014/main" id="{E141E754-C438-49BE-814E-ADF7C2DD94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2607772" cy="2607772"/>
            </a:xfrm>
            <a:prstGeom prst="rect">
              <a:avLst/>
            </a:prstGeom>
          </p:spPr>
        </p:pic>
        <p:pic>
          <p:nvPicPr>
            <p:cNvPr id="10" name="Picture 7">
              <a:extLst>
                <a:ext uri="{FF2B5EF4-FFF2-40B4-BE49-F238E27FC236}">
                  <a16:creationId xmlns:a16="http://schemas.microsoft.com/office/drawing/2014/main" id="{927AF05C-C6F8-403E-8F80-D9D3BDEA06F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2579" y="1094862"/>
              <a:ext cx="889841" cy="1142653"/>
            </a:xfrm>
            <a:prstGeom prst="rect">
              <a:avLst/>
            </a:prstGeom>
          </p:spPr>
        </p:pic>
        <p:pic>
          <p:nvPicPr>
            <p:cNvPr id="11" name="Picture 8">
              <a:extLst>
                <a:ext uri="{FF2B5EF4-FFF2-40B4-BE49-F238E27FC236}">
                  <a16:creationId xmlns:a16="http://schemas.microsoft.com/office/drawing/2014/main" id="{B875B69D-5F8F-46F6-8B8D-1DAB75CD6B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8383" y="551200"/>
              <a:ext cx="2091006" cy="1087323"/>
            </a:xfrm>
            <a:prstGeom prst="rect">
              <a:avLst/>
            </a:prstGeom>
          </p:spPr>
        </p:pic>
      </p:grpSp>
      <p:pic>
        <p:nvPicPr>
          <p:cNvPr id="7" name="Picture 6" descr="Icon&#10;&#10;Description automatically generated">
            <a:extLst>
              <a:ext uri="{FF2B5EF4-FFF2-40B4-BE49-F238E27FC236}">
                <a16:creationId xmlns:a16="http://schemas.microsoft.com/office/drawing/2014/main" id="{5B4FFDC7-B009-BCA4-3AE9-155CA3839BF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733" t="22800" r="47657" b="14636"/>
          <a:stretch/>
        </p:blipFill>
        <p:spPr>
          <a:xfrm>
            <a:off x="12702222" y="1680834"/>
            <a:ext cx="2103659" cy="2022187"/>
          </a:xfrm>
          <a:prstGeom prst="rect">
            <a:avLst/>
          </a:prstGeom>
        </p:spPr>
      </p:pic>
    </p:spTree>
    <p:extLst>
      <p:ext uri="{BB962C8B-B14F-4D97-AF65-F5344CB8AC3E}">
        <p14:creationId xmlns:p14="http://schemas.microsoft.com/office/powerpoint/2010/main" val="4226298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1841</TotalTime>
  <Words>4061</Words>
  <Application>Microsoft Office PowerPoint</Application>
  <PresentationFormat>Custom</PresentationFormat>
  <Paragraphs>334</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Josefin Sans Bold</vt:lpstr>
      <vt:lpstr>Calibri</vt:lpstr>
      <vt:lpstr>Josefin Sans</vt:lpstr>
      <vt:lpstr>Roboto</vt:lpstr>
      <vt:lpstr>Lato</vt:lpstr>
      <vt:lpstr>Gotham SSm 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Nitrate and Human Health</vt:lpstr>
      <vt:lpstr>Adult Health Research</vt:lpstr>
      <vt:lpstr>Birth Defects in Nebraska</vt:lpstr>
      <vt:lpstr>Health Issues in Children Research </vt:lpstr>
      <vt:lpstr>Pediatric Cancer in Nebraska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York_CPC_Protecting Wellheads and Waterways_Pekarek</dc:title>
  <dc:creator>Katie Pekarek</dc:creator>
  <cp:lastModifiedBy>Katie Pekarek</cp:lastModifiedBy>
  <cp:revision>28</cp:revision>
  <dcterms:created xsi:type="dcterms:W3CDTF">2006-08-16T00:00:00Z</dcterms:created>
  <dcterms:modified xsi:type="dcterms:W3CDTF">2023-03-13T17:40:16Z</dcterms:modified>
  <dc:identifier>DAE2kSlH11s</dc:identifier>
</cp:coreProperties>
</file>