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68" r:id="rId3"/>
    <p:sldId id="369" r:id="rId4"/>
    <p:sldId id="370" r:id="rId5"/>
    <p:sldId id="371" r:id="rId6"/>
    <p:sldId id="372" r:id="rId7"/>
    <p:sldId id="373" r:id="rId8"/>
    <p:sldId id="374" r:id="rId9"/>
    <p:sldId id="351" r:id="rId10"/>
    <p:sldId id="257" r:id="rId1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F97"/>
    <a:srgbClr val="FBDF53"/>
    <a:srgbClr val="1C3F07"/>
    <a:srgbClr val="141D71"/>
    <a:srgbClr val="86AFB4"/>
    <a:srgbClr val="3CAEB7"/>
    <a:srgbClr val="B7FFE9"/>
    <a:srgbClr val="FFD481"/>
    <a:srgbClr val="FAB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1456" autoAdjust="0"/>
  </p:normalViewPr>
  <p:slideViewPr>
    <p:cSldViewPr>
      <p:cViewPr varScale="1">
        <p:scale>
          <a:sx n="90" d="100"/>
          <a:sy n="90" d="100"/>
        </p:scale>
        <p:origin x="-1157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5" d="100"/>
        <a:sy n="155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145" d="100"/>
          <a:sy n="145" d="100"/>
        </p:scale>
        <p:origin x="-5672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17DE5-ADBA-469C-B906-B42F3A760139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C49D3-72E6-4768-A2CB-760E2D5AE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95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27131C13-FAE7-4F2B-B46C-7D8A9A67A4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584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43D24B6-73A5-4FEE-A144-D949395DAC1E}" type="slidenum">
              <a:rPr lang="en-US" altLang="en-US" sz="1300"/>
              <a:pPr/>
              <a:t>1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7A07483-5A40-4A7D-B573-CA0222FB8D73}" type="slidenum">
              <a:rPr lang="en-US" altLang="en-US" sz="1300"/>
              <a:pPr/>
              <a:t>10</a:t>
            </a:fld>
            <a:endParaRPr lang="en-US" altLang="en-US" sz="13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544115D-D04F-4598-AFDC-E57CFE4E59BD}" type="slidenum">
              <a:rPr lang="en-US" altLang="en-US" sz="1300"/>
              <a:pPr/>
              <a:t>2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544115D-D04F-4598-AFDC-E57CFE4E59BD}" type="slidenum">
              <a:rPr lang="en-US" altLang="en-US" sz="1300"/>
              <a:pPr/>
              <a:t>3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544115D-D04F-4598-AFDC-E57CFE4E59BD}" type="slidenum">
              <a:rPr lang="en-US" altLang="en-US" sz="1300"/>
              <a:pPr/>
              <a:t>4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544115D-D04F-4598-AFDC-E57CFE4E59BD}" type="slidenum">
              <a:rPr lang="en-US" altLang="en-US" sz="1300"/>
              <a:pPr/>
              <a:t>5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544115D-D04F-4598-AFDC-E57CFE4E59BD}" type="slidenum">
              <a:rPr lang="en-US" altLang="en-US" sz="1300"/>
              <a:pPr/>
              <a:t>6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544115D-D04F-4598-AFDC-E57CFE4E59BD}" type="slidenum">
              <a:rPr lang="en-US" altLang="en-US" sz="1300"/>
              <a:pPr/>
              <a:t>7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1C13-FAE7-4F2B-B46C-7D8A9A67A44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891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1C13-FAE7-4F2B-B46C-7D8A9A67A44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891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PPcontentBKG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381000"/>
            <a:ext cx="6019800" cy="3733800"/>
          </a:xfrm>
          <a:ln>
            <a:noFill/>
          </a:ln>
        </p:spPr>
        <p:txBody>
          <a:bodyPr anchor="t"/>
          <a:lstStyle>
            <a:lvl1pPr>
              <a:defRPr sz="5400" cap="small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019800" cy="1295400"/>
          </a:xfrm>
        </p:spPr>
        <p:txBody>
          <a:bodyPr/>
          <a:lstStyle>
            <a:lvl1pPr marL="0" indent="0">
              <a:lnSpc>
                <a:spcPct val="70000"/>
              </a:lnSpc>
              <a:buFontTx/>
              <a:buNone/>
              <a:defRPr sz="2000" cap="small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51505"/>
            <a:ext cx="2209800" cy="73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3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954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633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1559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329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553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397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03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803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443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6895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9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461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522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132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9" descr="PPcontentBKG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9" name="Line 28"/>
          <p:cNvSpPr>
            <a:spLocks noChangeShapeType="1"/>
          </p:cNvSpPr>
          <p:nvPr/>
        </p:nvSpPr>
        <p:spPr bwMode="auto">
          <a:xfrm>
            <a:off x="685800" y="12954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URWGroteskTBolCon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URWGroteskTBolCon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URWGroteskTBolCon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URWGroteskTBolCon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URWGroteskTBolCon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URWGroteskTBolCon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URWGroteskTBolCon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URWGroteskTBolCon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schmidt@unl.edu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533400"/>
            <a:ext cx="8686800" cy="25146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sz="4400" b="0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Building Public Trust in New/Expanded Livestock Production:</a:t>
            </a:r>
            <a:br>
              <a:rPr lang="en-US" sz="4400" b="0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More than Checking off Boxes</a:t>
            </a:r>
            <a:r>
              <a:rPr lang="en-US" sz="4400" dirty="0">
                <a:ea typeface="+mj-ea"/>
                <a:cs typeface="+mj-cs"/>
              </a:rPr>
              <a:t/>
            </a:r>
            <a:br>
              <a:rPr lang="en-US" sz="4400" dirty="0">
                <a:ea typeface="+mj-ea"/>
                <a:cs typeface="+mj-cs"/>
              </a:rPr>
            </a:br>
            <a:r>
              <a:rPr lang="en-US" sz="2000" dirty="0">
                <a:ea typeface="+mj-ea"/>
                <a:cs typeface="+mj-cs"/>
              </a:rPr>
              <a:t/>
            </a:r>
            <a:br>
              <a:rPr lang="en-US" sz="2000" dirty="0">
                <a:ea typeface="+mj-ea"/>
                <a:cs typeface="+mj-cs"/>
              </a:rPr>
            </a:br>
            <a:r>
              <a:rPr lang="en-US" sz="2000" dirty="0">
                <a:ea typeface="+mj-ea"/>
                <a:cs typeface="+mj-cs"/>
              </a:rPr>
              <a:t>Livestock &amp; Poultry Expansion Webinar </a:t>
            </a:r>
            <a:r>
              <a:rPr lang="en-US" sz="2000" dirty="0" smtClean="0">
                <a:ea typeface="+mj-ea"/>
                <a:cs typeface="+mj-cs"/>
              </a:rPr>
              <a:t>Series</a:t>
            </a:r>
            <a:br>
              <a:rPr lang="en-US" sz="2000" dirty="0" smtClean="0">
                <a:ea typeface="+mj-ea"/>
                <a:cs typeface="+mj-cs"/>
              </a:rPr>
            </a:br>
            <a:r>
              <a:rPr lang="nn-NO" sz="2000" dirty="0" smtClean="0">
                <a:ea typeface="+mj-ea"/>
                <a:cs typeface="+mj-cs"/>
              </a:rPr>
              <a:t>Webinar #</a:t>
            </a:r>
            <a:r>
              <a:rPr lang="nn-NO" sz="2000" dirty="0">
                <a:ea typeface="+mj-ea"/>
                <a:cs typeface="+mj-cs"/>
              </a:rPr>
              <a:t>7</a:t>
            </a:r>
            <a:r>
              <a:rPr lang="nn-NO" sz="2000" dirty="0" smtClean="0">
                <a:ea typeface="+mj-ea"/>
                <a:cs typeface="+mj-cs"/>
              </a:rPr>
              <a:t>	August 8, </a:t>
            </a:r>
            <a:r>
              <a:rPr lang="nn-NO" sz="2000" dirty="0">
                <a:ea typeface="+mj-ea"/>
                <a:cs typeface="+mj-cs"/>
              </a:rPr>
              <a:t>2016</a:t>
            </a:r>
            <a:br>
              <a:rPr lang="nn-NO" sz="2000" dirty="0">
                <a:ea typeface="+mj-ea"/>
                <a:cs typeface="+mj-cs"/>
              </a:rPr>
            </a:br>
            <a:endParaRPr lang="en-US" sz="4000" dirty="0">
              <a:solidFill>
                <a:srgbClr val="E51837"/>
              </a:solidFill>
              <a:ea typeface="+mj-ea"/>
              <a:cs typeface="+mj-cs"/>
            </a:endParaRPr>
          </a:p>
        </p:txBody>
      </p:sp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1981200" y="4102894"/>
            <a:ext cx="50292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2000" b="1" dirty="0" smtClean="0">
                <a:latin typeface="Calibri" pitchFamily="34" charset="0"/>
              </a:rPr>
              <a:t>Rick Stowell</a:t>
            </a:r>
          </a:p>
          <a:p>
            <a:pPr algn="ctr">
              <a:spcAft>
                <a:spcPts val="600"/>
              </a:spcAft>
            </a:pPr>
            <a:r>
              <a:rPr lang="en-US" altLang="en-US" sz="2000" dirty="0" smtClean="0">
                <a:latin typeface="Calibri" pitchFamily="34" charset="0"/>
              </a:rPr>
              <a:t>Extension Specialist – Animal Environment</a:t>
            </a:r>
            <a:endParaRPr lang="en-US" altLang="en-US" sz="2000" dirty="0">
              <a:latin typeface="Calibri" pitchFamily="34" charset="0"/>
            </a:endParaRPr>
          </a:p>
          <a:p>
            <a:pPr algn="ctr"/>
            <a:r>
              <a:rPr lang="en-US" altLang="en-US" sz="1600" dirty="0" smtClean="0">
                <a:latin typeface="Calibri" pitchFamily="34" charset="0"/>
              </a:rPr>
              <a:t>Biological </a:t>
            </a:r>
            <a:r>
              <a:rPr lang="en-US" altLang="en-US" sz="1600" dirty="0">
                <a:latin typeface="Calibri" pitchFamily="34" charset="0"/>
              </a:rPr>
              <a:t>Systems Engineering &amp; Animal </a:t>
            </a:r>
            <a:r>
              <a:rPr lang="en-US" altLang="en-US" sz="1600" dirty="0" smtClean="0">
                <a:latin typeface="Calibri" pitchFamily="34" charset="0"/>
              </a:rPr>
              <a:t>Science</a:t>
            </a:r>
          </a:p>
          <a:p>
            <a:pPr algn="ctr"/>
            <a:r>
              <a:rPr lang="en-US" altLang="en-US" sz="1600" dirty="0" smtClean="0">
                <a:latin typeface="Calibri" pitchFamily="34" charset="0"/>
              </a:rPr>
              <a:t>University of Nebraska-Lincoln</a:t>
            </a:r>
            <a:endParaRPr lang="en-US" altLang="en-US" sz="16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8" descr="PP_last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0" y="5330825"/>
            <a:ext cx="9144000" cy="1524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3184525" y="1741488"/>
            <a:ext cx="25908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200" b="1" dirty="0" smtClean="0">
                <a:latin typeface="Arial Narrow" pitchFamily="34" charset="0"/>
              </a:rPr>
              <a:t>Rick Stowell, </a:t>
            </a:r>
            <a:r>
              <a:rPr lang="en-US" altLang="en-US" sz="1200" b="1" dirty="0">
                <a:latin typeface="Arial Narrow" pitchFamily="34" charset="0"/>
              </a:rPr>
              <a:t>Ph.D., P.E.</a:t>
            </a:r>
          </a:p>
          <a:p>
            <a:pPr algn="ctr"/>
            <a:r>
              <a:rPr lang="en-US" altLang="en-US" sz="1100" dirty="0" smtClean="0">
                <a:latin typeface="Arial Narrow" pitchFamily="34" charset="0"/>
              </a:rPr>
              <a:t>Associate </a:t>
            </a:r>
            <a:r>
              <a:rPr lang="en-US" altLang="en-US" sz="1100" dirty="0">
                <a:latin typeface="Arial Narrow" pitchFamily="34" charset="0"/>
              </a:rPr>
              <a:t>Professor</a:t>
            </a:r>
          </a:p>
          <a:p>
            <a:pPr algn="ctr"/>
            <a:r>
              <a:rPr lang="en-US" altLang="en-US" sz="1100" dirty="0" smtClean="0">
                <a:latin typeface="Arial Narrow" pitchFamily="34" charset="0"/>
              </a:rPr>
              <a:t>Extension Specialist – Animal Environment</a:t>
            </a:r>
            <a:endParaRPr lang="en-US" altLang="en-US" sz="1100" dirty="0">
              <a:latin typeface="Arial Narrow" pitchFamily="34" charset="0"/>
            </a:endParaRPr>
          </a:p>
          <a:p>
            <a:pPr algn="ctr"/>
            <a:r>
              <a:rPr lang="en-US" altLang="en-US" sz="1100" dirty="0">
                <a:latin typeface="Arial Narrow" pitchFamily="34" charset="0"/>
              </a:rPr>
              <a:t>Department of Biological Systems Engineering</a:t>
            </a:r>
          </a:p>
        </p:txBody>
      </p:sp>
      <p:cxnSp>
        <p:nvCxnSpPr>
          <p:cNvPr id="15364" name="Straight Connector 7"/>
          <p:cNvCxnSpPr>
            <a:cxnSpLocks noChangeShapeType="1"/>
          </p:cNvCxnSpPr>
          <p:nvPr/>
        </p:nvCxnSpPr>
        <p:spPr bwMode="auto">
          <a:xfrm>
            <a:off x="3124200" y="1762125"/>
            <a:ext cx="26670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6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28725"/>
            <a:ext cx="12795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3048000" y="2524125"/>
            <a:ext cx="14542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1100" dirty="0" smtClean="0">
                <a:latin typeface="Arial Narrow" pitchFamily="34" charset="0"/>
              </a:rPr>
              <a:t>215 </a:t>
            </a:r>
            <a:r>
              <a:rPr lang="en-US" altLang="en-US" sz="1100" dirty="0">
                <a:latin typeface="Arial Narrow" pitchFamily="34" charset="0"/>
              </a:rPr>
              <a:t>L.W. Chase Hall</a:t>
            </a:r>
          </a:p>
          <a:p>
            <a:r>
              <a:rPr lang="en-US" altLang="en-US" sz="1100" dirty="0" smtClean="0">
                <a:latin typeface="Arial Narrow" pitchFamily="34" charset="0"/>
              </a:rPr>
              <a:t>Lincoln</a:t>
            </a:r>
            <a:r>
              <a:rPr lang="en-US" altLang="en-US" sz="1100" dirty="0">
                <a:latin typeface="Arial Narrow" pitchFamily="34" charset="0"/>
              </a:rPr>
              <a:t>, NE </a:t>
            </a:r>
            <a:r>
              <a:rPr lang="en-US" altLang="en-US" sz="1100" dirty="0" smtClean="0">
                <a:latin typeface="Arial Narrow" pitchFamily="34" charset="0"/>
              </a:rPr>
              <a:t> 68583-0726</a:t>
            </a:r>
            <a:endParaRPr lang="en-US" altLang="en-US" sz="1100" dirty="0">
              <a:latin typeface="Arial Narrow" pitchFamily="34" charset="0"/>
            </a:endParaRPr>
          </a:p>
        </p:txBody>
      </p:sp>
      <p:sp>
        <p:nvSpPr>
          <p:cNvPr id="15367" name="TextBox 13"/>
          <p:cNvSpPr txBox="1">
            <a:spLocks noChangeArrowheads="1"/>
          </p:cNvSpPr>
          <p:nvPr/>
        </p:nvSpPr>
        <p:spPr bwMode="auto">
          <a:xfrm>
            <a:off x="4884553" y="2514600"/>
            <a:ext cx="11352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100" dirty="0">
                <a:latin typeface="Arial Narrow" pitchFamily="34" charset="0"/>
              </a:rPr>
              <a:t>(402) </a:t>
            </a:r>
            <a:r>
              <a:rPr lang="en-US" altLang="en-US" sz="1100" dirty="0" smtClean="0">
                <a:latin typeface="Arial Narrow" pitchFamily="34" charset="0"/>
              </a:rPr>
              <a:t>472-3912</a:t>
            </a:r>
            <a:endParaRPr lang="en-US" altLang="en-US" sz="1100" dirty="0">
              <a:latin typeface="Arial Narrow" pitchFamily="34" charset="0"/>
            </a:endParaRPr>
          </a:p>
          <a:p>
            <a:pPr algn="r"/>
            <a:r>
              <a:rPr lang="en-US" altLang="en-US" sz="1100" dirty="0" smtClean="0">
                <a:latin typeface="Arial Narrow" pitchFamily="34" charset="0"/>
                <a:hlinkClick r:id="rId5"/>
              </a:rPr>
              <a:t>rstowell2@unl.edu</a:t>
            </a:r>
            <a:endParaRPr lang="en-US" altLang="en-US" sz="11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slow" advTm="2009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Why do local residents                 oppose new/expanded AFO?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Concern for health, well-being</a:t>
            </a:r>
          </a:p>
          <a:p>
            <a:pPr lvl="1"/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members</a:t>
            </a:r>
          </a:p>
          <a:p>
            <a:pPr lvl="1"/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 animals</a:t>
            </a:r>
          </a:p>
          <a:p>
            <a:r>
              <a:rPr lang="en-US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 of the unknown</a:t>
            </a:r>
            <a:endParaRPr lang="en-US" alt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a ‘lose/win’ proposition</a:t>
            </a:r>
            <a:endParaRPr lang="en-US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 history or memories</a:t>
            </a:r>
          </a:p>
          <a:p>
            <a:r>
              <a:rPr lang="en-US" alt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sense of control</a:t>
            </a:r>
          </a:p>
          <a:p>
            <a:pPr lvl="1"/>
            <a:r>
              <a:rPr lang="en-US" altLang="en-US" dirty="0" smtClean="0"/>
              <a:t>Only chance to influence situation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39342" y="1610380"/>
            <a:ext cx="2371258" cy="4790420"/>
            <a:chOff x="3386371" y="1033790"/>
            <a:chExt cx="2371258" cy="4790420"/>
          </a:xfrm>
        </p:grpSpPr>
        <p:pic>
          <p:nvPicPr>
            <p:cNvPr id="2051" name="Picture 3" descr="C:\Users\rstowell2\AppData\Local\Microsoft\Windows\Temporary Internet Files\Content.IE5\DLT3EKMH\manifestant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371" y="1033790"/>
              <a:ext cx="2371258" cy="4790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 rot="785152">
              <a:off x="3656213" y="1166885"/>
              <a:ext cx="10217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urry Up" panose="02000400000000000000" pitchFamily="2" charset="0"/>
                </a:rPr>
                <a:t>No New AFO</a:t>
              </a:r>
              <a:endParaRPr lang="en-US" dirty="0">
                <a:latin typeface="Hurry Up" panose="02000400000000000000" pitchFamily="2" charset="0"/>
              </a:endParaRPr>
            </a:p>
          </p:txBody>
        </p:sp>
        <p:pic>
          <p:nvPicPr>
            <p:cNvPr id="3075" name="Picture 3" descr="C:\Users\rstowell2\AppData\Local\Microsoft\Windows\Temporary Internet Files\Content.IE5\S7W1J0Q1\stock-vector-vector-illustration-of-livestock-animals-cow-pig-and-chicken-silhouettes-are-filled-with-274928798[1]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2" r="20783"/>
            <a:stretch/>
          </p:blipFill>
          <p:spPr bwMode="auto">
            <a:xfrm rot="725506">
              <a:off x="4768848" y="1447400"/>
              <a:ext cx="781297" cy="1121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rstowell2\AppData\Local\Microsoft\Windows\Temporary Internet Files\Content.IE5\OVXARVBR\No_sign.svg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1447800"/>
              <a:ext cx="1066800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348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Addressing health &amp; </a:t>
            </a:r>
            <a:r>
              <a:rPr lang="en-US" altLang="en-US" dirty="0"/>
              <a:t>well-being</a:t>
            </a:r>
            <a:br>
              <a:rPr lang="en-US" altLang="en-US" dirty="0"/>
            </a:br>
            <a:r>
              <a:rPr lang="en-US" altLang="en-US" dirty="0" smtClean="0"/>
              <a:t>[environmental] concerns</a:t>
            </a:r>
            <a:endParaRPr lang="en-US" altLang="en-US" dirty="0"/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6553200" cy="51054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Incorporate concerns into planning          [esp. site selection]</a:t>
            </a:r>
            <a:r>
              <a:rPr lang="en-US" altLang="en-US" sz="3200" dirty="0"/>
              <a:t> </a:t>
            </a:r>
            <a:endParaRPr lang="en-US" altLang="en-US" sz="3200" dirty="0" smtClean="0"/>
          </a:p>
          <a:p>
            <a:pPr marL="742950" lvl="2" indent="-342900"/>
            <a:r>
              <a:rPr lang="en-US" altLang="en-US" sz="2800" dirty="0"/>
              <a:t>K</a:t>
            </a:r>
            <a:r>
              <a:rPr lang="en-US" altLang="en-US" sz="2800" dirty="0" smtClean="0"/>
              <a:t>now issues and risk factors</a:t>
            </a:r>
            <a:endParaRPr lang="en-US" altLang="en-US" dirty="0"/>
          </a:p>
          <a:p>
            <a:r>
              <a:rPr lang="en-US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</a:t>
            </a:r>
            <a:r>
              <a:rPr lang="en-US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prepared to communicate how concerns were addressed</a:t>
            </a:r>
          </a:p>
          <a:p>
            <a:pPr lvl="1"/>
            <a:r>
              <a:rPr lang="en-US" altLang="en-US" dirty="0"/>
              <a:t>Acknowledge concerns </a:t>
            </a:r>
            <a:endParaRPr lang="en-US" altLang="en-US" dirty="0" smtClean="0"/>
          </a:p>
          <a:p>
            <a:pPr lvl="1"/>
            <a:r>
              <a:rPr lang="en-US" altLang="en-US" dirty="0"/>
              <a:t>W</a:t>
            </a:r>
            <a:r>
              <a:rPr lang="en-US" altLang="en-US" dirty="0" smtClean="0"/>
              <a:t>hy </a:t>
            </a:r>
            <a:r>
              <a:rPr lang="en-US" altLang="en-US" dirty="0"/>
              <a:t>the site/AFO presents low </a:t>
            </a:r>
            <a:r>
              <a:rPr lang="en-US" altLang="en-US" dirty="0" smtClean="0"/>
              <a:t>risk</a:t>
            </a:r>
            <a:endParaRPr lang="en-US" altLang="en-US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 multiple sites</a:t>
            </a:r>
          </a:p>
          <a:p>
            <a:pPr lvl="1"/>
            <a:r>
              <a:rPr lang="en-US" altLang="en-US" dirty="0"/>
              <a:t>Compare more than just AFO benefits and costs</a:t>
            </a:r>
          </a:p>
          <a:p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en-US" dirty="0" smtClean="0">
              <a:solidFill>
                <a:srgbClr val="008000"/>
              </a:solidFill>
            </a:endParaRPr>
          </a:p>
        </p:txBody>
      </p:sp>
      <p:pic>
        <p:nvPicPr>
          <p:cNvPr id="4099" name="Picture 3" descr="C:\Users\rstowell2\AppData\Local\Microsoft\Windows\Temporary Internet Files\Content.IE5\NWF4RZAS\water_2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0"/>
            <a:ext cx="1574457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9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stowell2\AppData\Local\Microsoft\Windows\Temporary Internet Files\Content.IE5\OVXARVBR\Cartoon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691" y="2590800"/>
            <a:ext cx="2083309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761969"/>
            <a:ext cx="2681817" cy="2011363"/>
          </a:xfrm>
          <a:prstGeom prst="rect">
            <a:avLst/>
          </a:prstGeom>
        </p:spPr>
      </p:pic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Addressing fears </a:t>
            </a:r>
            <a:r>
              <a:rPr lang="en-US" altLang="en-US" dirty="0"/>
              <a:t>of the unknown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620000" cy="51054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the local scene/culture</a:t>
            </a:r>
          </a:p>
          <a:p>
            <a:pPr marL="457200" lvl="1" indent="0">
              <a:buNone/>
            </a:pPr>
            <a:r>
              <a:rPr lang="en-US" altLang="en-US" dirty="0" smtClean="0"/>
              <a:t>Why is it difficult to expand in areas that need animal Ag [and manure nutrients] most?</a:t>
            </a:r>
          </a:p>
          <a:p>
            <a:r>
              <a:rPr lang="en-US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lines of communication open</a:t>
            </a:r>
          </a:p>
          <a:p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Demonstrate attention to detail</a:t>
            </a:r>
          </a:p>
          <a:p>
            <a:pPr marL="457200" lvl="1" indent="0">
              <a:buNone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≠ Sharing details of AFO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 upon experience</a:t>
            </a:r>
          </a:p>
          <a:p>
            <a:pPr marL="457200" lvl="1" indent="0">
              <a:buNone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 existing AFO</a:t>
            </a:r>
          </a:p>
        </p:txBody>
      </p:sp>
      <p:pic>
        <p:nvPicPr>
          <p:cNvPr id="5124" name="Picture 4" descr="C:\Users\rstowell2\AppData\Local\Microsoft\Windows\Temporary Internet Files\Content.IE5\ZQIFMH1E\300px-Tox_Unknown_icon.sv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684" y="5562600"/>
            <a:ext cx="1210733" cy="121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41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rstowell2\AppData\Local\Microsoft\Windows\Temporary Internet Files\Content.IE5\OVXARVBR\win-win-ecb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2548428" cy="242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Addressing ‘</a:t>
            </a:r>
            <a:r>
              <a:rPr lang="en-US" altLang="en-US" dirty="0"/>
              <a:t>lose/win’ </a:t>
            </a:r>
            <a:r>
              <a:rPr lang="en-US" altLang="en-US" dirty="0" smtClean="0"/>
              <a:t>perceptions</a:t>
            </a:r>
            <a:endParaRPr lang="en-US" altLang="en-US" dirty="0"/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clear that ‘investing in community’</a:t>
            </a:r>
          </a:p>
          <a:p>
            <a:pPr lvl="1"/>
            <a:r>
              <a:rPr lang="en-US" altLang="en-US" dirty="0" smtClean="0"/>
              <a:t>Local crop farmers engaged?</a:t>
            </a:r>
          </a:p>
          <a:p>
            <a:pPr lvl="1"/>
            <a:r>
              <a:rPr lang="en-US" altLang="en-US" dirty="0" smtClean="0"/>
              <a:t>Jobs for existing residents?</a:t>
            </a:r>
          </a:p>
          <a:p>
            <a:pPr lvl="1"/>
            <a:r>
              <a:rPr lang="en-US" altLang="en-US" dirty="0" smtClean="0"/>
              <a:t>Using local suppliers?</a:t>
            </a:r>
          </a:p>
          <a:p>
            <a:pPr lvl="1"/>
            <a:r>
              <a:rPr lang="en-US" altLang="en-US" dirty="0" smtClean="0"/>
              <a:t>Limited reliance on TIF?</a:t>
            </a:r>
          </a:p>
          <a:p>
            <a:r>
              <a:rPr lang="en-US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that decisions not just about AFO</a:t>
            </a:r>
          </a:p>
          <a:p>
            <a:r>
              <a:rPr lang="en-US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how will be a part of community</a:t>
            </a:r>
            <a:endParaRPr lang="en-US" altLang="en-US" sz="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altLang="en-US" dirty="0" smtClean="0"/>
              <a:t>Owner / operator live in area?</a:t>
            </a:r>
          </a:p>
          <a:p>
            <a:pPr lvl="1"/>
            <a:r>
              <a:rPr lang="en-US" altLang="en-US" dirty="0" smtClean="0"/>
              <a:t>Returning next generation of farm family? or new career opportunities for young people?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912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C:\Users\rstowell2\AppData\Local\Microsoft\Windows\Temporary Internet Files\Content.IE5\DLT3EKMH\8750946988_c7b017711f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12820"/>
            <a:ext cx="7159625" cy="285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53400" cy="838200"/>
          </a:xfrm>
        </p:spPr>
        <p:txBody>
          <a:bodyPr/>
          <a:lstStyle/>
          <a:p>
            <a:r>
              <a:rPr lang="en-US" altLang="en-US" dirty="0" smtClean="0"/>
              <a:t>Addressing bad history/memories</a:t>
            </a:r>
            <a:endParaRPr lang="en-US" altLang="en-US" dirty="0"/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32766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Demonstrate a high bar, good reputation</a:t>
            </a:r>
          </a:p>
          <a:p>
            <a:pPr lvl="1"/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operation</a:t>
            </a:r>
          </a:p>
          <a:p>
            <a:pPr lvl="1"/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 in industry</a:t>
            </a:r>
          </a:p>
          <a:p>
            <a:r>
              <a:rPr lang="en-US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 what you’re up against early</a:t>
            </a:r>
            <a:endParaRPr lang="en-US" alt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how is / will be different and better</a:t>
            </a:r>
            <a:endParaRPr lang="en-US" altLang="en-US" dirty="0"/>
          </a:p>
        </p:txBody>
      </p:sp>
      <p:pic>
        <p:nvPicPr>
          <p:cNvPr id="7179" name="Picture 11" descr="C:\Users\rstowell2\AppData\Local\Microsoft\Windows\Temporary Internet Files\Content.IE5\GRPGQMKR\bad-apple-320x18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2637"/>
            <a:ext cx="1905000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19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Addressing residents’ limited </a:t>
            </a:r>
            <a:r>
              <a:rPr lang="en-US" altLang="en-US" dirty="0"/>
              <a:t>sense of control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6858000" cy="51054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 good listener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potential areas for compromise in advance</a:t>
            </a:r>
            <a:endParaRPr lang="en-US" alt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altLang="en-US" dirty="0" smtClean="0"/>
              <a:t>Possible places to engage residents in decision-making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                                  vs. </a:t>
            </a:r>
          </a:p>
        </p:txBody>
      </p:sp>
      <p:pic>
        <p:nvPicPr>
          <p:cNvPr id="8195" name="Picture 3" descr="C:\Users\rstowell2\AppData\Local\Microsoft\Windows\Temporary Internet Files\Content.IE5\S7W1J0Q1\You-have-no-choice-The-Anti-Social-Medi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97" y="4114800"/>
            <a:ext cx="314690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rstowell2\AppData\Local\Microsoft\Windows\Temporary Internet Files\Content.IE5\GRPGQMKR\04-30-201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39596"/>
            <a:ext cx="2057400" cy="170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rstowell2\AppData\Local\Microsoft\Windows\Temporary Internet Files\Content.IE5\S7W1J0Q1\power-of-choice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728" y="4393692"/>
            <a:ext cx="2633472" cy="157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7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rstowell2\AppData\Local\Microsoft\Windows\Temporary Internet Files\Content.IE5\1LML30E5\NimHv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71800"/>
            <a:ext cx="1752600" cy="11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c 4"/>
          <p:cNvSpPr/>
          <p:nvPr/>
        </p:nvSpPr>
        <p:spPr bwMode="auto">
          <a:xfrm rot="11433472">
            <a:off x="6019800" y="990600"/>
            <a:ext cx="3962400" cy="3657600"/>
          </a:xfrm>
          <a:prstGeom prst="arc">
            <a:avLst>
              <a:gd name="adj1" fmla="val 17825531"/>
              <a:gd name="adj2" fmla="val 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Messages:</a:t>
            </a:r>
            <a:br>
              <a:rPr lang="en-US" dirty="0" smtClean="0"/>
            </a:br>
            <a:r>
              <a:rPr lang="en-US" dirty="0"/>
              <a:t>Signs of Impending Trouble</a:t>
            </a:r>
          </a:p>
        </p:txBody>
      </p:sp>
      <p:pic>
        <p:nvPicPr>
          <p:cNvPr id="25609" name="Picture 9" descr="C:\Users\rstowell2\AppData\Local\Microsoft\Windows\Temporary Internet Files\Content.IE5\FGN0K0J0\home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345" y="1524000"/>
            <a:ext cx="152820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447800"/>
            <a:ext cx="5562600" cy="510540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Clearly doing the minimum / only what’s required in all decisions</a:t>
            </a:r>
          </a:p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Attitude is obviously “…because we can.”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Dismissing residents concerns and potential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risks</a:t>
            </a:r>
          </a:p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Breakdown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communication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6324600" y="2819400"/>
            <a:ext cx="1676400" cy="762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 rot="20058320">
            <a:off x="6244503" y="297447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Minimum setback</a:t>
            </a:r>
            <a:endParaRPr lang="en-US" sz="1800" dirty="0"/>
          </a:p>
        </p:txBody>
      </p:sp>
      <p:pic>
        <p:nvPicPr>
          <p:cNvPr id="9221" name="Picture 5" descr="C:\Users\rstowell2\AppData\Local\Microsoft\Windows\Temporary Internet Files\Content.IE5\ZQIFMH1E\64px-EtruscanX-01.sv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42024"/>
            <a:ext cx="170460" cy="23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rstowell2\AppData\Local\Microsoft\Windows\Temporary Internet Files\Content.IE5\1LML30E5\2606029530_ba2d6af30e_z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427" y="4800600"/>
            <a:ext cx="1980745" cy="130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5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Messages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Growth can </a:t>
            </a:r>
            <a:r>
              <a:rPr lang="en-US" dirty="0"/>
              <a:t>happen in </a:t>
            </a:r>
            <a:r>
              <a:rPr lang="en-US" dirty="0" smtClean="0"/>
              <a:t>Nebraska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447800"/>
            <a:ext cx="6477000" cy="51054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AFO 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being successfully sited and 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approved</a:t>
            </a:r>
          </a:p>
          <a:p>
            <a:r>
              <a:rPr lang="en-US" dirty="0" smtClean="0"/>
              <a:t>Communities with animal ag presence tend to be more vibrant and resilient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3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E51837"/>
      </a:dk2>
      <a:lt2>
        <a:srgbClr val="969696"/>
      </a:lt2>
      <a:accent1>
        <a:srgbClr val="FBDF53"/>
      </a:accent1>
      <a:accent2>
        <a:srgbClr val="FF8000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7300"/>
      </a:accent6>
      <a:hlink>
        <a:srgbClr val="0000FF"/>
      </a:hlink>
      <a:folHlink>
        <a:srgbClr val="4C4C4C"/>
      </a:folHlink>
    </a:clrScheme>
    <a:fontScheme name="Office Theme">
      <a:majorFont>
        <a:latin typeface="URWGroteskTBolCon"/>
        <a:ea typeface="ＭＳ Ｐゴシック"/>
        <a:cs typeface="ＭＳ Ｐゴシック"/>
      </a:majorFont>
      <a:minorFont>
        <a:latin typeface="Minion Pro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E51837"/>
        </a:dk2>
        <a:lt2>
          <a:srgbClr val="969696"/>
        </a:lt2>
        <a:accent1>
          <a:srgbClr val="FBDF53"/>
        </a:accent1>
        <a:accent2>
          <a:srgbClr val="FF8000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7300"/>
        </a:accent6>
        <a:hlink>
          <a:srgbClr val="0000FF"/>
        </a:hlink>
        <a:folHlink>
          <a:srgbClr val="4C4C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26729</TotalTime>
  <Words>386</Words>
  <Application>Microsoft Office PowerPoint</Application>
  <PresentationFormat>On-screen Show (4:3)</PresentationFormat>
  <Paragraphs>81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Building Public Trust in New/Expanded Livestock Production: More than Checking off Boxes  Livestock &amp; Poultry Expansion Webinar Series Webinar #7 August 8, 2016 </vt:lpstr>
      <vt:lpstr>Why do local residents                 oppose new/expanded AFO?</vt:lpstr>
      <vt:lpstr>Addressing health &amp; well-being [environmental] concerns</vt:lpstr>
      <vt:lpstr>Addressing fears of the unknown</vt:lpstr>
      <vt:lpstr>Addressing ‘lose/win’ perceptions</vt:lpstr>
      <vt:lpstr>Addressing bad history/memories</vt:lpstr>
      <vt:lpstr>Addressing residents’ limited sense of control</vt:lpstr>
      <vt:lpstr>Take-Home Messages: Signs of Impending Trouble</vt:lpstr>
      <vt:lpstr>Take-Home Messages: Growth can happen in Nebraska</vt:lpstr>
      <vt:lpstr>PowerPoint Presentation</vt:lpstr>
    </vt:vector>
  </TitlesOfParts>
  <Company>University of Nebraska - Publications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Clint Chapman</dc:creator>
  <cp:lastModifiedBy>Rick Stowell</cp:lastModifiedBy>
  <cp:revision>336</cp:revision>
  <cp:lastPrinted>2016-08-01T15:04:44Z</cp:lastPrinted>
  <dcterms:created xsi:type="dcterms:W3CDTF">2007-03-23T21:23:54Z</dcterms:created>
  <dcterms:modified xsi:type="dcterms:W3CDTF">2016-08-08T15:42:33Z</dcterms:modified>
</cp:coreProperties>
</file>